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83"/>
  </p:notesMasterIdLst>
  <p:sldIdLst>
    <p:sldId id="256" r:id="rId2"/>
    <p:sldId id="335" r:id="rId3"/>
    <p:sldId id="336" r:id="rId4"/>
    <p:sldId id="337" r:id="rId5"/>
    <p:sldId id="339" r:id="rId6"/>
    <p:sldId id="340" r:id="rId7"/>
    <p:sldId id="341" r:id="rId8"/>
    <p:sldId id="342" r:id="rId9"/>
    <p:sldId id="283" r:id="rId10"/>
    <p:sldId id="257" r:id="rId11"/>
    <p:sldId id="284" r:id="rId12"/>
    <p:sldId id="259" r:id="rId13"/>
    <p:sldId id="338" r:id="rId14"/>
    <p:sldId id="261" r:id="rId15"/>
    <p:sldId id="273" r:id="rId16"/>
    <p:sldId id="263" r:id="rId17"/>
    <p:sldId id="260" r:id="rId18"/>
    <p:sldId id="264" r:id="rId19"/>
    <p:sldId id="265" r:id="rId20"/>
    <p:sldId id="274" r:id="rId21"/>
    <p:sldId id="343" r:id="rId22"/>
    <p:sldId id="275" r:id="rId23"/>
    <p:sldId id="277" r:id="rId24"/>
    <p:sldId id="278" r:id="rId25"/>
    <p:sldId id="279" r:id="rId26"/>
    <p:sldId id="295" r:id="rId27"/>
    <p:sldId id="290" r:id="rId28"/>
    <p:sldId id="291" r:id="rId29"/>
    <p:sldId id="294" r:id="rId30"/>
    <p:sldId id="292" r:id="rId31"/>
    <p:sldId id="293" r:id="rId32"/>
    <p:sldId id="267" r:id="rId33"/>
    <p:sldId id="268" r:id="rId34"/>
    <p:sldId id="271" r:id="rId35"/>
    <p:sldId id="269" r:id="rId36"/>
    <p:sldId id="270" r:id="rId37"/>
    <p:sldId id="285" r:id="rId38"/>
    <p:sldId id="298" r:id="rId39"/>
    <p:sldId id="286" r:id="rId40"/>
    <p:sldId id="289" r:id="rId41"/>
    <p:sldId id="296" r:id="rId42"/>
    <p:sldId id="297" r:id="rId43"/>
    <p:sldId id="299" r:id="rId44"/>
    <p:sldId id="300" r:id="rId45"/>
    <p:sldId id="303" r:id="rId46"/>
    <p:sldId id="304" r:id="rId47"/>
    <p:sldId id="301" r:id="rId48"/>
    <p:sldId id="345" r:id="rId49"/>
    <p:sldId id="309" r:id="rId50"/>
    <p:sldId id="310" r:id="rId51"/>
    <p:sldId id="311" r:id="rId52"/>
    <p:sldId id="344" r:id="rId53"/>
    <p:sldId id="312" r:id="rId54"/>
    <p:sldId id="313" r:id="rId55"/>
    <p:sldId id="305" r:id="rId56"/>
    <p:sldId id="306" r:id="rId57"/>
    <p:sldId id="302" r:id="rId58"/>
    <p:sldId id="307" r:id="rId59"/>
    <p:sldId id="308" r:id="rId60"/>
    <p:sldId id="315" r:id="rId61"/>
    <p:sldId id="316" r:id="rId62"/>
    <p:sldId id="314"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46" r:id="rId8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699" autoAdjust="0"/>
    <p:restoredTop sz="94660"/>
  </p:normalViewPr>
  <p:slideViewPr>
    <p:cSldViewPr>
      <p:cViewPr varScale="1">
        <p:scale>
          <a:sx n="50" d="100"/>
          <a:sy n="50" d="100"/>
        </p:scale>
        <p:origin x="-138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8F306-68C3-410B-86CB-0871948F8226}" type="datetimeFigureOut">
              <a:rPr lang="fr-FR" smtClean="0"/>
              <a:pPr/>
              <a:t>31/03/2018</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5B3EE-2C25-40D5-96E3-0C7961B27939}" type="slidenum">
              <a:rPr lang="fr-FR" smtClean="0"/>
              <a:pPr/>
              <a:t>‹N°›</a:t>
            </a:fld>
            <a:endParaRPr lang="fr-FR" dirty="0"/>
          </a:p>
        </p:txBody>
      </p:sp>
    </p:spTree>
    <p:extLst>
      <p:ext uri="{BB962C8B-B14F-4D97-AF65-F5344CB8AC3E}">
        <p14:creationId xmlns:p14="http://schemas.microsoft.com/office/powerpoint/2010/main" val="331308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485B3EE-2C25-40D5-96E3-0C7961B27939}"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85B3EE-2C25-40D5-96E3-0C7961B27939}" type="slidenum">
              <a:rPr lang="fr-FR" smtClean="0"/>
              <a:pPr/>
              <a:t>33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85B3EE-2C25-40D5-96E3-0C7961B27939}" type="slidenum">
              <a:rPr lang="fr-FR" smtClean="0"/>
              <a:pPr/>
              <a:t>34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85B3EE-2C25-40D5-96E3-0C7961B27939}" type="slidenum">
              <a:rPr lang="fr-FR" smtClean="0"/>
              <a:pPr/>
              <a:t>35</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85B3EE-2C25-40D5-96E3-0C7961B27939}" type="slidenum">
              <a:rPr lang="fr-FR" smtClean="0"/>
              <a:pPr/>
              <a:t>36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485B3EE-2C25-40D5-96E3-0C7961B27939}" type="slidenum">
              <a:rPr lang="fr-FR" smtClean="0"/>
              <a:pPr/>
              <a:t>10</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485B3EE-2C25-40D5-96E3-0C7961B27939}" type="slidenum">
              <a:rPr lang="fr-FR" smtClean="0"/>
              <a:pPr/>
              <a:t>12</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485B3EE-2C25-40D5-96E3-0C7961B27939}" type="slidenum">
              <a:rPr lang="fr-FR" smtClean="0"/>
              <a:pPr/>
              <a:t>14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485B3EE-2C25-40D5-96E3-0C7961B27939}" type="slidenum">
              <a:rPr lang="fr-FR" smtClean="0"/>
              <a:pPr/>
              <a:t>16</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485B3EE-2C25-40D5-96E3-0C7961B27939}" type="slidenum">
              <a:rPr lang="fr-FR" smtClean="0"/>
              <a:pPr/>
              <a:t>17</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485B3EE-2C25-40D5-96E3-0C7961B27939}" type="slidenum">
              <a:rPr lang="fr-FR" smtClean="0"/>
              <a:pPr/>
              <a:t>18</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485B3EE-2C25-40D5-96E3-0C7961B27939}" type="slidenum">
              <a:rPr lang="fr-FR" smtClean="0"/>
              <a:pPr/>
              <a:t>19</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85B3EE-2C25-40D5-96E3-0C7961B27939}" type="slidenum">
              <a:rPr lang="fr-FR" smtClean="0"/>
              <a:pPr/>
              <a:t>32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Arrondir un rectangle avec un coin diagonal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464235" y="381001"/>
            <a:ext cx="8229600" cy="2209800"/>
          </a:xfrm>
        </p:spPr>
        <p:txBody>
          <a:bodyPr lIns="45720" rIns="228600" anchor="b">
            <a:normAutofit/>
          </a:bodyPr>
          <a:lstStyle>
            <a:lvl1pPr marL="0" algn="r">
              <a:defRPr sz="4800"/>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2133600" y="2819400"/>
            <a:ext cx="6560235"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0" name="Espace réservé de la date 9"/>
          <p:cNvSpPr>
            <a:spLocks noGrp="1"/>
          </p:cNvSpPr>
          <p:nvPr>
            <p:ph type="dt" sz="half" idx="10"/>
          </p:nvPr>
        </p:nvSpPr>
        <p:spPr>
          <a:xfrm>
            <a:off x="5562600" y="6509004"/>
            <a:ext cx="3002280" cy="274320"/>
          </a:xfrm>
        </p:spPr>
        <p:txBody>
          <a:bodyPr vert="horz" rtlCol="0"/>
          <a:lstStyle>
            <a:extLst/>
          </a:lstStyle>
          <a:p>
            <a:fld id="{A41FA85C-0A04-42F2-9AF0-4F9EBEBEE505}" type="datetimeFigureOut">
              <a:rPr lang="fr-FR" smtClean="0"/>
              <a:pPr/>
              <a:t>31/03/2018</a:t>
            </a:fld>
            <a:endParaRPr lang="fr-FR" dirty="0"/>
          </a:p>
        </p:txBody>
      </p:sp>
      <p:sp>
        <p:nvSpPr>
          <p:cNvPr id="11" name="Espace réservé du numéro de diapositive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D68F0BD-D88B-4DC0-B9B6-483F439C6660}" type="slidenum">
              <a:rPr lang="fr-FR" smtClean="0"/>
              <a:pPr/>
              <a:t>‹N°›</a:t>
            </a:fld>
            <a:endParaRPr lang="fr-FR" dirty="0"/>
          </a:p>
        </p:txBody>
      </p:sp>
      <p:sp>
        <p:nvSpPr>
          <p:cNvPr id="12" name="Espace réservé du pied de page 11"/>
          <p:cNvSpPr>
            <a:spLocks noGrp="1"/>
          </p:cNvSpPr>
          <p:nvPr>
            <p:ph type="ftr" sz="quarter" idx="12"/>
          </p:nvPr>
        </p:nvSpPr>
        <p:spPr>
          <a:xfrm>
            <a:off x="1600200" y="6509004"/>
            <a:ext cx="3907464" cy="274320"/>
          </a:xfrm>
        </p:spPr>
        <p:txBody>
          <a:bodyPr vert="horz" rtlCol="0"/>
          <a:lstStyle>
            <a:extLst/>
          </a:lstStyle>
          <a:p>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41FA85C-0A04-42F2-9AF0-4F9EBEBEE505}" type="datetimeFigureOut">
              <a:rPr lang="fr-FR" smtClean="0"/>
              <a:pPr/>
              <a:t>31/03/2018</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BD68F0BD-D88B-4DC0-B9B6-483F439C6660}"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lvl1pPr algn="l">
              <a:defRPr/>
            </a:lvl1pPr>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9"/>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41FA85C-0A04-42F2-9AF0-4F9EBEBEE505}" type="datetimeFigureOut">
              <a:rPr lang="fr-FR" smtClean="0"/>
              <a:pPr/>
              <a:t>31/03/2018</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BD68F0BD-D88B-4DC0-B9B6-483F439C6660}"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41FA85C-0A04-42F2-9AF0-4F9EBEBEE505}" type="datetimeFigureOut">
              <a:rPr lang="fr-FR" smtClean="0"/>
              <a:pPr/>
              <a:t>31/03/2018</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BD68F0BD-D88B-4DC0-B9B6-483F439C6660}"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r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287714"/>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a:xfrm>
            <a:off x="5562600" y="6513670"/>
            <a:ext cx="3002280" cy="274320"/>
          </a:xfrm>
        </p:spPr>
        <p:txBody>
          <a:bodyPr vert="horz" rtlCol="0"/>
          <a:lstStyle>
            <a:extLst/>
          </a:lstStyle>
          <a:p>
            <a:fld id="{A41FA85C-0A04-42F2-9AF0-4F9EBEBEE505}" type="datetimeFigureOut">
              <a:rPr lang="fr-FR" smtClean="0"/>
              <a:pPr/>
              <a:t>31/03/2018</a:t>
            </a:fld>
            <a:endParaRPr lang="fr-FR" dirty="0"/>
          </a:p>
        </p:txBody>
      </p:sp>
      <p:sp>
        <p:nvSpPr>
          <p:cNvPr id="9" name="Espace réservé du numéro de diapositive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D68F0BD-D88B-4DC0-B9B6-483F439C6660}" type="slidenum">
              <a:rPr lang="fr-FR" smtClean="0"/>
              <a:pPr/>
              <a:t>‹N°›</a:t>
            </a:fld>
            <a:endParaRPr lang="fr-FR" dirty="0"/>
          </a:p>
        </p:txBody>
      </p:sp>
      <p:sp>
        <p:nvSpPr>
          <p:cNvPr id="10" name="Espace réservé du pied de page 9"/>
          <p:cNvSpPr>
            <a:spLocks noGrp="1"/>
          </p:cNvSpPr>
          <p:nvPr>
            <p:ph type="ftr" sz="quarter" idx="12"/>
          </p:nvPr>
        </p:nvSpPr>
        <p:spPr>
          <a:xfrm>
            <a:off x="1600200" y="6513670"/>
            <a:ext cx="3907464" cy="274320"/>
          </a:xfrm>
        </p:spPr>
        <p:txBody>
          <a:bodyPr vert="horz" rtlCol="0"/>
          <a:lstStyle>
            <a:extLst/>
          </a:lstStyle>
          <a:p>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41FA85C-0A04-42F2-9AF0-4F9EBEBEE505}" type="datetimeFigureOut">
              <a:rPr lang="fr-FR" smtClean="0"/>
              <a:pPr/>
              <a:t>31/03/2018</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a:xfrm>
            <a:off x="8641080" y="6514568"/>
            <a:ext cx="464288" cy="274320"/>
          </a:xfrm>
        </p:spPr>
        <p:txBody>
          <a:bodyPr/>
          <a:lstStyle>
            <a:extLst/>
          </a:lstStyle>
          <a:p>
            <a:fld id="{BD68F0BD-D88B-4DC0-B9B6-483F439C6660}" type="slidenum">
              <a:rPr lang="fr-FR" smtClean="0"/>
              <a:pPr/>
              <a:t>‹N°›</a:t>
            </a:fld>
            <a:endParaRPr lang="fr-FR"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re 1"/>
          <p:cNvSpPr>
            <a:spLocks noGrp="1"/>
          </p:cNvSpPr>
          <p:nvPr>
            <p:ph type="title"/>
          </p:nvPr>
        </p:nvSpPr>
        <p:spPr>
          <a:xfrm>
            <a:off x="457200" y="251948"/>
            <a:ext cx="8229600"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1"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1" y="2362201"/>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6" y="2362201"/>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41FA85C-0A04-42F2-9AF0-4F9EBEBEE505}" type="datetimeFigureOut">
              <a:rPr lang="fr-FR" smtClean="0"/>
              <a:pPr/>
              <a:t>31/03/2018</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a:xfrm>
            <a:off x="8641080" y="6514568"/>
            <a:ext cx="464288" cy="274320"/>
          </a:xfrm>
        </p:spPr>
        <p:txBody>
          <a:bodyPr/>
          <a:lstStyle>
            <a:extLst/>
          </a:lstStyle>
          <a:p>
            <a:fld id="{BD68F0BD-D88B-4DC0-B9B6-483F439C6660}"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53218"/>
            <a:ext cx="8229600"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41FA85C-0A04-42F2-9AF0-4F9EBEBEE505}" type="datetimeFigureOut">
              <a:rPr lang="fr-FR" smtClean="0"/>
              <a:pPr/>
              <a:t>31/03/2018</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BD68F0BD-D88B-4DC0-B9B6-483F439C6660}" type="slidenum">
              <a:rPr lang="fr-FR" smtClean="0"/>
              <a:pPr/>
              <a:t>‹N°›</a:t>
            </a:fld>
            <a:endParaRPr lang="fr-FR"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A41FA85C-0A04-42F2-9AF0-4F9EBEBEE505}" type="datetimeFigureOut">
              <a:rPr lang="fr-FR" smtClean="0"/>
              <a:pPr/>
              <a:t>31/03/2018</a:t>
            </a:fld>
            <a:endParaRPr lang="fr-FR" dirty="0"/>
          </a:p>
        </p:txBody>
      </p:sp>
      <p:sp>
        <p:nvSpPr>
          <p:cNvPr id="3" name="Espace réservé du pied de page 2"/>
          <p:cNvSpPr>
            <a:spLocks noGrp="1"/>
          </p:cNvSpPr>
          <p:nvPr>
            <p:ph type="ftr" sz="quarter" idx="11"/>
          </p:nvPr>
        </p:nvSpPr>
        <p:spPr/>
        <p:txBody>
          <a:bodyPr/>
          <a:lstStyle>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BD68F0BD-D88B-4DC0-B9B6-483F439C6660}"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re 1"/>
          <p:cNvSpPr>
            <a:spLocks noGrp="1"/>
          </p:cNvSpPr>
          <p:nvPr>
            <p:ph type="title"/>
          </p:nvPr>
        </p:nvSpPr>
        <p:spPr>
          <a:xfrm>
            <a:off x="4963136" y="304800"/>
            <a:ext cx="3931920" cy="762000"/>
          </a:xfrm>
        </p:spPr>
        <p:txBody>
          <a:bodyPr anchor="b"/>
          <a:lstStyle>
            <a:lvl1pPr marL="0" algn="r">
              <a:buNone/>
              <a:defRPr sz="2000" b="1"/>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9" name="Espace réservé de la date 8"/>
          <p:cNvSpPr>
            <a:spLocks noGrp="1"/>
          </p:cNvSpPr>
          <p:nvPr>
            <p:ph type="dt" sz="half" idx="10"/>
          </p:nvPr>
        </p:nvSpPr>
        <p:spPr>
          <a:xfrm>
            <a:off x="5562600" y="6513670"/>
            <a:ext cx="3002280" cy="274320"/>
          </a:xfrm>
        </p:spPr>
        <p:txBody>
          <a:bodyPr vert="horz" rtlCol="0"/>
          <a:lstStyle>
            <a:extLst/>
          </a:lstStyle>
          <a:p>
            <a:fld id="{A41FA85C-0A04-42F2-9AF0-4F9EBEBEE505}" type="datetimeFigureOut">
              <a:rPr lang="fr-FR" smtClean="0"/>
              <a:pPr/>
              <a:t>31/03/2018</a:t>
            </a:fld>
            <a:endParaRPr lang="fr-FR" dirty="0"/>
          </a:p>
        </p:txBody>
      </p:sp>
      <p:sp>
        <p:nvSpPr>
          <p:cNvPr id="10" name="Espace réservé du numéro de diapositive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D68F0BD-D88B-4DC0-B9B6-483F439C6660}" type="slidenum">
              <a:rPr lang="fr-FR" smtClean="0"/>
              <a:pPr/>
              <a:t>‹N°›</a:t>
            </a:fld>
            <a:endParaRPr lang="fr-FR" dirty="0"/>
          </a:p>
        </p:txBody>
      </p:sp>
      <p:sp>
        <p:nvSpPr>
          <p:cNvPr id="11" name="Espace réservé du pied de page 10"/>
          <p:cNvSpPr>
            <a:spLocks noGrp="1"/>
          </p:cNvSpPr>
          <p:nvPr>
            <p:ph type="ftr" sz="quarter" idx="12"/>
          </p:nvPr>
        </p:nvSpPr>
        <p:spPr>
          <a:xfrm>
            <a:off x="1600200" y="6513670"/>
            <a:ext cx="3907464" cy="274320"/>
          </a:xfrm>
        </p:spPr>
        <p:txBody>
          <a:bodyPr vert="horz" rtlCol="0"/>
          <a:lstStyle>
            <a:extLst/>
          </a:lstStyle>
          <a:p>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40443" y="4724400"/>
            <a:ext cx="5486400" cy="664536"/>
          </a:xfrm>
        </p:spPr>
        <p:txBody>
          <a:bodyPr anchor="b"/>
          <a:lstStyle>
            <a:lvl1pPr marL="0" algn="r">
              <a:buNone/>
              <a:defRPr sz="2000" b="1"/>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3040443" y="5388937"/>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13" name="Espace réservé pour une imag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fr-FR" dirty="0"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8" name="Espace réservé de la date 7"/>
          <p:cNvSpPr>
            <a:spLocks noGrp="1"/>
          </p:cNvSpPr>
          <p:nvPr>
            <p:ph type="dt" sz="half" idx="10"/>
          </p:nvPr>
        </p:nvSpPr>
        <p:spPr>
          <a:xfrm>
            <a:off x="5562600" y="6509004"/>
            <a:ext cx="3002280" cy="274320"/>
          </a:xfrm>
        </p:spPr>
        <p:txBody>
          <a:bodyPr vert="horz" rtlCol="0"/>
          <a:lstStyle>
            <a:extLst/>
          </a:lstStyle>
          <a:p>
            <a:fld id="{A41FA85C-0A04-42F2-9AF0-4F9EBEBEE505}" type="datetimeFigureOut">
              <a:rPr lang="fr-FR" smtClean="0"/>
              <a:pPr/>
              <a:t>31/03/2018</a:t>
            </a:fld>
            <a:endParaRPr lang="fr-FR" dirty="0"/>
          </a:p>
        </p:txBody>
      </p:sp>
      <p:sp>
        <p:nvSpPr>
          <p:cNvPr id="9" name="Espace réservé du numéro de diapositive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D68F0BD-D88B-4DC0-B9B6-483F439C6660}" type="slidenum">
              <a:rPr lang="fr-FR" smtClean="0"/>
              <a:pPr/>
              <a:t>‹N°›</a:t>
            </a:fld>
            <a:endParaRPr lang="fr-FR" dirty="0"/>
          </a:p>
        </p:txBody>
      </p:sp>
      <p:sp>
        <p:nvSpPr>
          <p:cNvPr id="10" name="Espace réservé du pied de page 9"/>
          <p:cNvSpPr>
            <a:spLocks noGrp="1"/>
          </p:cNvSpPr>
          <p:nvPr>
            <p:ph type="ftr" sz="quarter" idx="12"/>
          </p:nvPr>
        </p:nvSpPr>
        <p:spPr>
          <a:xfrm>
            <a:off x="1600200" y="6509004"/>
            <a:ext cx="3907464" cy="274320"/>
          </a:xfrm>
        </p:spPr>
        <p:txBody>
          <a:bodyPr vert="horz" rtlCol="0"/>
          <a:lstStyle>
            <a:extLst/>
          </a:lstStyle>
          <a:p>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ndir un rectangle avec un coin diagonal 6"/>
          <p:cNvSpPr/>
          <p:nvPr/>
        </p:nvSpPr>
        <p:spPr>
          <a:xfrm>
            <a:off x="164593" y="147085"/>
            <a:ext cx="8810847"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Espace réservé du pied de page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fr-FR" dirty="0"/>
          </a:p>
        </p:txBody>
      </p:sp>
      <p:sp>
        <p:nvSpPr>
          <p:cNvPr id="14" name="Espace réservé de la date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41FA85C-0A04-42F2-9AF0-4F9EBEBEE505}" type="datetimeFigureOut">
              <a:rPr lang="fr-FR" smtClean="0"/>
              <a:pPr/>
              <a:t>31/03/2018</a:t>
            </a:fld>
            <a:endParaRPr lang="fr-FR" dirty="0"/>
          </a:p>
        </p:txBody>
      </p:sp>
      <p:sp>
        <p:nvSpPr>
          <p:cNvPr id="23" name="Espace réservé du numéro de diapositive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D68F0BD-D88B-4DC0-B9B6-483F439C6660}" type="slidenum">
              <a:rPr lang="fr-FR" smtClean="0"/>
              <a:pPr/>
              <a:t>‹N°›</a:t>
            </a:fld>
            <a:endParaRPr lang="fr-FR" dirty="0"/>
          </a:p>
        </p:txBody>
      </p:sp>
      <p:sp>
        <p:nvSpPr>
          <p:cNvPr id="22" name="Espace réservé du titre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smtClean="0">
                <a:ln/>
                <a:solidFill>
                  <a:schemeClr val="accent3"/>
                </a:solidFill>
                <a:effectLst>
                  <a:innerShdw blurRad="63500" dist="50800" dir="18900000">
                    <a:prstClr val="black">
                      <a:alpha val="50000"/>
                    </a:prstClr>
                  </a:innerShdw>
                </a:effectLst>
              </a:rPr>
              <a:t>Enzymes a utilité technologique</a:t>
            </a:r>
            <a:endParaRPr lang="fr-FR" b="1" dirty="0">
              <a:ln/>
              <a:solidFill>
                <a:schemeClr val="accent3"/>
              </a:solidFill>
              <a:effectLst>
                <a:innerShdw blurRad="63500" dist="50800" dir="18900000">
                  <a:prstClr val="black">
                    <a:alpha val="50000"/>
                  </a:prst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476672"/>
            <a:ext cx="8291264" cy="5643577"/>
          </a:xfrm>
        </p:spPr>
        <p:txBody>
          <a:bodyPr>
            <a:noAutofit/>
          </a:bodyPr>
          <a:lstStyle/>
          <a:p>
            <a:pPr algn="just"/>
            <a:endParaRPr lang="fr-FR" sz="2800" dirty="0" smtClean="0"/>
          </a:p>
          <a:p>
            <a:pPr algn="just"/>
            <a:r>
              <a:rPr lang="fr-FR" sz="2800" dirty="0" smtClean="0"/>
              <a:t> </a:t>
            </a:r>
            <a:r>
              <a:rPr lang="fr-FR" sz="2800" b="1" dirty="0"/>
              <a:t>II-2-2- En fonction de la composition : </a:t>
            </a:r>
            <a:endParaRPr lang="fr-FR" sz="2800" dirty="0"/>
          </a:p>
          <a:p>
            <a:pPr marL="0" indent="0" algn="just">
              <a:buNone/>
            </a:pPr>
            <a:endParaRPr lang="fr-FR" sz="2800" dirty="0"/>
          </a:p>
          <a:p>
            <a:pPr algn="just"/>
            <a:r>
              <a:rPr lang="fr-FR" sz="2800" dirty="0"/>
              <a:t> Protéines simples ou holoprotéines : composées exclusivement d'aminoacides. </a:t>
            </a:r>
            <a:endParaRPr lang="fr-FR" sz="2800" dirty="0" smtClean="0"/>
          </a:p>
          <a:p>
            <a:pPr algn="just"/>
            <a:endParaRPr lang="fr-FR" sz="2800" dirty="0"/>
          </a:p>
          <a:p>
            <a:pPr algn="just"/>
            <a:r>
              <a:rPr lang="fr-FR" sz="2800" dirty="0"/>
              <a:t> Protéines complexes ou conjuguées ou hétéroprotéines Dans de telles protéines on distingue deux parties : la partie protéique (apoprotéine) et la partie non protéique (groupement prosthétique), exemple : Glycoprotéines, </a:t>
            </a:r>
            <a:r>
              <a:rPr lang="fr-FR" sz="2800" dirty="0" err="1"/>
              <a:t>Protéolipides</a:t>
            </a:r>
            <a:r>
              <a:rPr lang="fr-FR" sz="2800" dirty="0"/>
              <a:t>, Métalloprotéines, Chromoprotéines (hèmes), Phosphoprotéines.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60648"/>
            <a:ext cx="8229600" cy="4526280"/>
          </a:xfrm>
        </p:spPr>
        <p:txBody>
          <a:bodyPr>
            <a:noAutofit/>
          </a:bodyPr>
          <a:lstStyle/>
          <a:p>
            <a:r>
              <a:rPr lang="fr-FR" sz="2000" b="1" dirty="0"/>
              <a:t>II-2-3- En fonction du rôle </a:t>
            </a:r>
            <a:r>
              <a:rPr lang="fr-FR" sz="2000" b="1" dirty="0" smtClean="0"/>
              <a:t>biologique : </a:t>
            </a:r>
          </a:p>
          <a:p>
            <a:pPr marL="0" indent="0">
              <a:buNone/>
            </a:pPr>
            <a:r>
              <a:rPr lang="fr-FR" sz="2000" dirty="0" smtClean="0"/>
              <a:t> </a:t>
            </a:r>
            <a:endParaRPr lang="fr-FR" sz="2000" dirty="0"/>
          </a:p>
          <a:p>
            <a:pPr algn="just"/>
            <a:r>
              <a:rPr lang="fr-FR" sz="2400" dirty="0"/>
              <a:t> Les Enzymes : ce sont des catalyseurs très spécifiques de réactions biologiques. </a:t>
            </a:r>
          </a:p>
          <a:p>
            <a:pPr algn="just"/>
            <a:r>
              <a:rPr lang="fr-FR" sz="2400" dirty="0"/>
              <a:t> Les protéines de structure : elles constituent la charpente des tissus vivants (peau, cheveux, muscles). Citons les collagènes, les kératines et la myosine. </a:t>
            </a:r>
          </a:p>
          <a:p>
            <a:pPr algn="just"/>
            <a:r>
              <a:rPr lang="fr-FR" sz="2400" dirty="0"/>
              <a:t> Protéines de défense : tels que les immunoglobulines, protéines de la coagulation (fibrinogène, thrombine). </a:t>
            </a:r>
          </a:p>
          <a:p>
            <a:pPr algn="just"/>
            <a:r>
              <a:rPr lang="fr-FR" sz="2400" dirty="0"/>
              <a:t> Les autres : protéines régulatrice (hormone : insuline), protéines de transport (hémoglobine, sérumalbumine), les protéines contractiles ou motrices (Actine et myosine dans les fibres musculaires) et les protéines de stockage (ovalbumine : protéine du blanc d'</a:t>
            </a:r>
            <a:r>
              <a:rPr lang="fr-FR" sz="2400" dirty="0" err="1"/>
              <a:t>oeuf</a:t>
            </a:r>
            <a:r>
              <a:rPr lang="fr-FR" sz="2400" dirty="0"/>
              <a:t>, caséines : protéines du lait).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357158" y="1124744"/>
            <a:ext cx="8352928" cy="5262979"/>
          </a:xfrm>
          <a:prstGeom prst="rect">
            <a:avLst/>
          </a:prstGeom>
          <a:noFill/>
          <a:ln>
            <a:solidFill>
              <a:srgbClr val="92D050"/>
            </a:solidFill>
          </a:ln>
        </p:spPr>
        <p:txBody>
          <a:bodyPr wrap="square" rtlCol="0">
            <a:spAutoFit/>
          </a:bodyPr>
          <a:lstStyle/>
          <a:p>
            <a:pPr algn="just"/>
            <a:endParaRPr lang="fr-FR" sz="2400" dirty="0"/>
          </a:p>
          <a:p>
            <a:pPr algn="just"/>
            <a:r>
              <a:rPr lang="fr-FR" sz="2400" dirty="0"/>
              <a:t>Les caractéristiques spatiales des protéines sont la clé de leurs fonctions. La structure des protéines est définie à plusieurs niveaux : </a:t>
            </a:r>
          </a:p>
          <a:p>
            <a:pPr algn="just"/>
            <a:r>
              <a:rPr lang="fr-FR" sz="2400" dirty="0"/>
              <a:t> </a:t>
            </a:r>
            <a:r>
              <a:rPr lang="fr-FR" sz="2400" dirty="0">
                <a:solidFill>
                  <a:srgbClr val="FF0000"/>
                </a:solidFill>
              </a:rPr>
              <a:t>Structure primaire </a:t>
            </a:r>
            <a:r>
              <a:rPr lang="fr-FR" sz="2400" dirty="0"/>
              <a:t>: composition et séquence des aminoacides </a:t>
            </a:r>
          </a:p>
          <a:p>
            <a:pPr algn="just"/>
            <a:r>
              <a:rPr lang="fr-FR" sz="2400" dirty="0"/>
              <a:t> </a:t>
            </a:r>
            <a:r>
              <a:rPr lang="fr-FR" sz="2400" dirty="0">
                <a:solidFill>
                  <a:srgbClr val="FF0000"/>
                </a:solidFill>
              </a:rPr>
              <a:t>Structure secondaire </a:t>
            </a:r>
            <a:r>
              <a:rPr lang="fr-FR" sz="2400" dirty="0"/>
              <a:t>: c'est une structure locale qui rend compte de l'organisation spécifique d'un fragment d'aminoacides consécutifs dans l'espace </a:t>
            </a:r>
          </a:p>
          <a:p>
            <a:pPr algn="just"/>
            <a:r>
              <a:rPr lang="fr-FR" sz="2400" dirty="0"/>
              <a:t> </a:t>
            </a:r>
            <a:r>
              <a:rPr lang="fr-FR" sz="2400" b="1" u="sng" dirty="0">
                <a:solidFill>
                  <a:srgbClr val="FF0000"/>
                </a:solidFill>
              </a:rPr>
              <a:t>Structure tertiaire </a:t>
            </a:r>
            <a:r>
              <a:rPr lang="fr-FR" sz="2400" dirty="0"/>
              <a:t>: c'est l'organisation spatiale complète des structures locales de la molécule </a:t>
            </a:r>
          </a:p>
          <a:p>
            <a:pPr algn="just"/>
            <a:r>
              <a:rPr lang="fr-FR" sz="2400" dirty="0"/>
              <a:t> </a:t>
            </a:r>
            <a:r>
              <a:rPr lang="fr-FR" sz="2400" dirty="0">
                <a:solidFill>
                  <a:srgbClr val="FF0000"/>
                </a:solidFill>
              </a:rPr>
              <a:t>Structure quaternaire </a:t>
            </a:r>
            <a:r>
              <a:rPr lang="fr-FR" sz="2400" dirty="0"/>
              <a:t>: c'est l'organisation de protéines </a:t>
            </a:r>
            <a:r>
              <a:rPr lang="fr-FR" sz="2400" dirty="0" err="1"/>
              <a:t>oligomériques</a:t>
            </a:r>
            <a:r>
              <a:rPr lang="fr-FR" sz="2400" dirty="0"/>
              <a:t> qui sont des assemblages non covalents de sous-unités (protomères) </a:t>
            </a:r>
          </a:p>
        </p:txBody>
      </p:sp>
      <p:sp>
        <p:nvSpPr>
          <p:cNvPr id="6" name="Titre 5"/>
          <p:cNvSpPr>
            <a:spLocks noGrp="1"/>
          </p:cNvSpPr>
          <p:nvPr>
            <p:ph type="title"/>
          </p:nvPr>
        </p:nvSpPr>
        <p:spPr/>
        <p:txBody>
          <a:bodyPr>
            <a:normAutofit fontScale="90000"/>
          </a:bodyPr>
          <a:lstStyle/>
          <a:p>
            <a:r>
              <a:rPr lang="fr-FR" sz="4800" b="1" i="1" dirty="0"/>
              <a:t>II-3- Structure des protéines : </a:t>
            </a:r>
            <a:r>
              <a:rPr lang="fr-FR" sz="4800" dirty="0"/>
              <a:t/>
            </a:r>
            <a:br>
              <a:rPr lang="fr-FR" sz="4800" dirty="0"/>
            </a:b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00034" y="500042"/>
            <a:ext cx="8186766" cy="4929222"/>
          </a:xfrm>
        </p:spPr>
        <p:txBody>
          <a:bodyPr>
            <a:normAutofit/>
          </a:bodyPr>
          <a:lstStyle/>
          <a:p>
            <a:pPr algn="just"/>
            <a:r>
              <a:rPr lang="fr-FR" sz="2800" dirty="0" smtClean="0">
                <a:solidFill>
                  <a:schemeClr val="tx1"/>
                </a:solidFill>
              </a:rPr>
              <a:t>La problématique est la question à laquelle on essaye de répondre pendant la recherche. </a:t>
            </a:r>
            <a:br>
              <a:rPr lang="fr-FR" sz="2800" dirty="0" smtClean="0">
                <a:solidFill>
                  <a:schemeClr val="tx1"/>
                </a:solidFill>
              </a:rPr>
            </a:br>
            <a:r>
              <a:rPr lang="fr-FR" sz="2800" dirty="0" smtClean="0">
                <a:solidFill>
                  <a:schemeClr val="tx1"/>
                </a:solidFill>
              </a:rPr>
              <a:t/>
            </a:r>
            <a:br>
              <a:rPr lang="fr-FR" sz="2800" dirty="0" smtClean="0">
                <a:solidFill>
                  <a:schemeClr val="tx1"/>
                </a:solidFill>
              </a:rPr>
            </a:br>
            <a:r>
              <a:rPr lang="fr-FR" sz="2800" dirty="0" smtClean="0">
                <a:solidFill>
                  <a:schemeClr val="tx1"/>
                </a:solidFill>
              </a:rPr>
              <a:t> Le problème de recherche est formulé en s’appuyant sur les lectures (travaux et ouvrages) et les observations préliminaires de terrain</a:t>
            </a:r>
            <a:br>
              <a:rPr lang="fr-FR" sz="2800" dirty="0" smtClean="0">
                <a:solidFill>
                  <a:schemeClr val="tx1"/>
                </a:solidFill>
              </a:rPr>
            </a:br>
            <a:r>
              <a:rPr lang="fr-FR" sz="2800" dirty="0" smtClean="0">
                <a:solidFill>
                  <a:schemeClr val="tx1"/>
                </a:solidFill>
              </a:rPr>
              <a:t/>
            </a:r>
            <a:br>
              <a:rPr lang="fr-FR" sz="2800" dirty="0" smtClean="0">
                <a:solidFill>
                  <a:schemeClr val="tx1"/>
                </a:solidFill>
              </a:rPr>
            </a:br>
            <a:r>
              <a:rPr lang="fr-FR" sz="2800" dirty="0" smtClean="0">
                <a:solidFill>
                  <a:schemeClr val="tx1"/>
                </a:solidFill>
              </a:rPr>
              <a:t>Les questions de recherche sont des énoncés interrogatifs qui formulent et explicitent le  problème identifié</a:t>
            </a:r>
            <a:endParaRPr lang="fr-FR" sz="28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8763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539552" y="980728"/>
            <a:ext cx="8229600" cy="4526280"/>
          </a:xfrm>
        </p:spPr>
        <p:txBody>
          <a:bodyPr>
            <a:noAutofit/>
          </a:bodyPr>
          <a:lstStyle/>
          <a:p>
            <a:pPr marL="0" indent="0" algn="just">
              <a:buNone/>
            </a:pPr>
            <a:r>
              <a:rPr lang="fr-FR" sz="2400" dirty="0" smtClean="0"/>
              <a:t>C’est </a:t>
            </a:r>
            <a:r>
              <a:rPr lang="fr-FR" sz="2400" dirty="0"/>
              <a:t>la plus simple des structures. Elle correspond à l’enchainement linéaire de l’ensemble des acides aminés composants la protéine. Quand les acides aminés sont incorporés dans une chaîne (qu'on appelle chaîne </a:t>
            </a:r>
            <a:r>
              <a:rPr lang="fr-FR" sz="2400" i="1" dirty="0"/>
              <a:t>polypeptidique</a:t>
            </a:r>
            <a:r>
              <a:rPr lang="fr-FR" sz="2400" dirty="0"/>
              <a:t>), on les appelle des </a:t>
            </a:r>
            <a:r>
              <a:rPr lang="fr-FR" sz="2400" i="1" dirty="0"/>
              <a:t>résidus</a:t>
            </a:r>
            <a:r>
              <a:rPr lang="fr-FR" sz="2400" dirty="0"/>
              <a:t>. La chaîne </a:t>
            </a:r>
            <a:r>
              <a:rPr lang="fr-FR" sz="2400" dirty="0">
                <a:solidFill>
                  <a:srgbClr val="FF0000"/>
                </a:solidFill>
              </a:rPr>
              <a:t>polypeptidique n'est pas branchée </a:t>
            </a:r>
            <a:r>
              <a:rPr lang="fr-FR" sz="2400" dirty="0"/>
              <a:t>; elle forme un unique filament étiré. Par convention, on désigne le premier acide aminé de la chaîne comme étant celui dont le groupement aminé reste libre ; on dit qu'il est en 5' ou encore qu'il constitue l’extrémité N-terminale ou le N-terminus. On désigne comme étant le dernier résidu de la chaîne celui dont le groupement carboxylique reste libre ; on le dit en 3', ou à l'extrémité C-terminale. </a:t>
            </a:r>
          </a:p>
          <a:p>
            <a:pPr algn="just"/>
            <a:endParaRPr lang="fr-FR" sz="2400" dirty="0"/>
          </a:p>
        </p:txBody>
      </p:sp>
      <p:sp>
        <p:nvSpPr>
          <p:cNvPr id="6" name="Titre 5"/>
          <p:cNvSpPr>
            <a:spLocks noGrp="1"/>
          </p:cNvSpPr>
          <p:nvPr>
            <p:ph type="title"/>
          </p:nvPr>
        </p:nvSpPr>
        <p:spPr>
          <a:xfrm>
            <a:off x="755576" y="188640"/>
            <a:ext cx="8229600" cy="655184"/>
          </a:xfrm>
        </p:spPr>
        <p:txBody>
          <a:bodyPr>
            <a:normAutofit fontScale="90000"/>
          </a:bodyPr>
          <a:lstStyle/>
          <a:p>
            <a:pPr algn="l"/>
            <a:r>
              <a:rPr lang="fr-FR" b="1" dirty="0"/>
              <a:t/>
            </a:r>
            <a:br>
              <a:rPr lang="fr-FR" b="1" dirty="0"/>
            </a:br>
            <a:r>
              <a:rPr lang="fr-FR" sz="4800" b="1" dirty="0"/>
              <a:t>II-3-1- Structure primaire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712968"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858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27584" y="692696"/>
            <a:ext cx="7772400" cy="914400"/>
          </a:xfrm>
        </p:spPr>
        <p:txBody>
          <a:bodyPr>
            <a:normAutofit fontScale="90000"/>
          </a:bodyPr>
          <a:lstStyle/>
          <a:p>
            <a:pPr algn="ctr"/>
            <a:r>
              <a:rPr lang="fr-FR" b="1" dirty="0" smtClean="0">
                <a:solidFill>
                  <a:srgbClr val="00B0F0"/>
                </a:solidFill>
              </a:rPr>
              <a:t/>
            </a:r>
            <a:br>
              <a:rPr lang="fr-FR" b="1" dirty="0" smtClean="0">
                <a:solidFill>
                  <a:srgbClr val="00B0F0"/>
                </a:solidFill>
              </a:rPr>
            </a:br>
            <a:endParaRPr lang="fr-FR" dirty="0">
              <a:solidFill>
                <a:srgbClr val="00B0F0"/>
              </a:solidFill>
            </a:endParaRPr>
          </a:p>
        </p:txBody>
      </p:sp>
      <p:sp>
        <p:nvSpPr>
          <p:cNvPr id="5" name="Espace réservé du contenu 2"/>
          <p:cNvSpPr>
            <a:spLocks noGrp="1"/>
          </p:cNvSpPr>
          <p:nvPr>
            <p:ph idx="1"/>
          </p:nvPr>
        </p:nvSpPr>
        <p:spPr>
          <a:xfrm>
            <a:off x="395536" y="476672"/>
            <a:ext cx="8352928" cy="5976664"/>
          </a:xfrm>
        </p:spPr>
        <p:txBody>
          <a:bodyPr>
            <a:normAutofit/>
          </a:bodyPr>
          <a:lstStyle/>
          <a:p>
            <a:pPr algn="just"/>
            <a:r>
              <a:rPr lang="fr-FR" b="1" dirty="0" smtClean="0"/>
              <a:t>III-3-2- Structure secondaire : </a:t>
            </a:r>
          </a:p>
          <a:p>
            <a:pPr marL="0" indent="0" algn="just">
              <a:buNone/>
            </a:pPr>
            <a:r>
              <a:rPr lang="fr-FR" dirty="0" smtClean="0"/>
              <a:t>La structure secondaire et le premier stade d’organisation dans l’espace d’une chaine peptidique. Une chaine d’AA possède au niveau des liaisons peptidique de nombreux groupements –CO-et –NH-ceux-ci peuvent établir dans l’espace des liaisons hydrogène et former une structure secondaire. Les structures secondaires (stables) les plus fréquentes sont l’hélice α, le feuillet plissé et le coude β.</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èche droite 8"/>
          <p:cNvSpPr/>
          <p:nvPr/>
        </p:nvSpPr>
        <p:spPr>
          <a:xfrm>
            <a:off x="-47922" y="373460"/>
            <a:ext cx="539552" cy="432048"/>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sp>
        <p:nvSpPr>
          <p:cNvPr id="2" name="Rectangle 1"/>
          <p:cNvSpPr/>
          <p:nvPr/>
        </p:nvSpPr>
        <p:spPr>
          <a:xfrm>
            <a:off x="491630" y="27653"/>
            <a:ext cx="8400850" cy="6370975"/>
          </a:xfrm>
          <a:prstGeom prst="rect">
            <a:avLst/>
          </a:prstGeom>
        </p:spPr>
        <p:txBody>
          <a:bodyPr wrap="square">
            <a:spAutoFit/>
          </a:bodyPr>
          <a:lstStyle/>
          <a:p>
            <a:endParaRPr lang="fr-FR" sz="2400" dirty="0"/>
          </a:p>
          <a:p>
            <a:pPr algn="just"/>
            <a:r>
              <a:rPr lang="fr-FR" sz="2400" b="1" dirty="0" smtClean="0">
                <a:solidFill>
                  <a:srgbClr val="FF0000"/>
                </a:solidFill>
              </a:rPr>
              <a:t>L’hélice </a:t>
            </a:r>
            <a:r>
              <a:rPr lang="fr-FR" sz="2400" b="1" dirty="0">
                <a:solidFill>
                  <a:srgbClr val="FF0000"/>
                </a:solidFill>
              </a:rPr>
              <a:t>α </a:t>
            </a:r>
            <a:r>
              <a:rPr lang="fr-FR" sz="2400" dirty="0"/>
              <a:t>: c'est une structure locale répétitive et relativement compacte dont les caractéristiques principales sont : </a:t>
            </a:r>
          </a:p>
          <a:p>
            <a:pPr algn="just"/>
            <a:r>
              <a:rPr lang="fr-FR" sz="2400" dirty="0"/>
              <a:t> La structure est stabilisée par les liaisons </a:t>
            </a:r>
            <a:r>
              <a:rPr lang="fr-FR" sz="2400" dirty="0" smtClean="0"/>
              <a:t>hydrogène</a:t>
            </a:r>
          </a:p>
          <a:p>
            <a:pPr algn="just"/>
            <a:r>
              <a:rPr lang="fr-FR" sz="2400" dirty="0" smtClean="0"/>
              <a:t> </a:t>
            </a:r>
          </a:p>
          <a:p>
            <a:pPr algn="just"/>
            <a:r>
              <a:rPr lang="fr-FR" sz="2400" dirty="0" smtClean="0"/>
              <a:t> </a:t>
            </a:r>
            <a:r>
              <a:rPr lang="fr-FR" sz="2400" dirty="0"/>
              <a:t>Les radicaux des résidus sont à l'extérieur de l'hélice, ce qui minimise les encombrements stériques </a:t>
            </a:r>
            <a:endParaRPr lang="fr-FR" sz="2400" dirty="0" smtClean="0"/>
          </a:p>
          <a:p>
            <a:pPr algn="just"/>
            <a:endParaRPr lang="fr-FR" sz="2400" dirty="0"/>
          </a:p>
          <a:p>
            <a:pPr algn="just"/>
            <a:r>
              <a:rPr lang="fr-FR" sz="2400" dirty="0"/>
              <a:t> L'hélice ne peut s'établir qu'avec des résidus de la même série (L ou D) </a:t>
            </a:r>
            <a:endParaRPr lang="fr-FR" sz="2400" dirty="0" smtClean="0"/>
          </a:p>
          <a:p>
            <a:pPr algn="just"/>
            <a:endParaRPr lang="fr-FR" sz="2400" dirty="0"/>
          </a:p>
          <a:p>
            <a:pPr algn="just"/>
            <a:r>
              <a:rPr lang="fr-FR" sz="2400" dirty="0"/>
              <a:t> La configuration L des aminoacides privilégie un enroulement à </a:t>
            </a:r>
            <a:r>
              <a:rPr lang="fr-FR" sz="2400" dirty="0" smtClean="0"/>
              <a:t>droite</a:t>
            </a:r>
          </a:p>
          <a:p>
            <a:pPr algn="just"/>
            <a:endParaRPr lang="fr-FR" sz="2400" dirty="0"/>
          </a:p>
          <a:p>
            <a:pPr algn="just"/>
            <a:r>
              <a:rPr lang="fr-FR" sz="2400" dirty="0"/>
              <a:t> Les plans des liaisons peptidiques sont parallèles à l'axe de l'hélice et forment le squelette de l'hélice.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7675"/>
            <a:ext cx="8280920"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642910" y="1293485"/>
            <a:ext cx="821537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3600" dirty="0"/>
              <a:t>Cette structure est favorisée par les résidus dont les chaînes latérales ne portent pas de charges et dont l'encombrement stérique est faible. Certains résidus déstabilisent l'hélice par la présence de charge dans leurs chaînes latérales (</a:t>
            </a:r>
            <a:r>
              <a:rPr lang="fr-FR" sz="3600" dirty="0" err="1"/>
              <a:t>Asp</a:t>
            </a:r>
            <a:r>
              <a:rPr lang="fr-FR" sz="3600" dirty="0"/>
              <a:t>, Glu, </a:t>
            </a:r>
            <a:r>
              <a:rPr lang="fr-FR" sz="3600" dirty="0" err="1"/>
              <a:t>Arg</a:t>
            </a:r>
            <a:r>
              <a:rPr lang="fr-FR" sz="3600" dirty="0"/>
              <a:t> et Lys). </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42910" y="500042"/>
            <a:ext cx="8229600" cy="6072230"/>
          </a:xfrm>
          <a:prstGeom prst="rect">
            <a:avLst/>
          </a:prstGeom>
        </p:spPr>
        <p:txBody>
          <a:bodyPr/>
          <a:lstStyle/>
          <a:p>
            <a:pPr algn="ctr"/>
            <a:r>
              <a:rPr kumimoji="0" lang="fr-FR" sz="3200" b="0" i="0" u="none" strike="noStrike" kern="1200" cap="none" spc="0" normalizeH="0" baseline="0" noProof="0" dirty="0" smtClean="0">
                <a:ln>
                  <a:noFill/>
                </a:ln>
                <a:solidFill>
                  <a:schemeClr val="bg2">
                    <a:lumMod val="60000"/>
                    <a:lumOff val="40000"/>
                  </a:schemeClr>
                </a:solidFill>
                <a:effectLst/>
                <a:uLnTx/>
                <a:uFillTx/>
                <a:latin typeface="+mn-lt"/>
                <a:ea typeface="+mn-ea"/>
                <a:cs typeface="+mn-cs"/>
              </a:rPr>
              <a:t>LES PROTEINES</a:t>
            </a:r>
          </a:p>
          <a:p>
            <a:r>
              <a:rPr lang="fr-FR" sz="3200" b="1" i="1" dirty="0" smtClean="0"/>
              <a:t>I- </a:t>
            </a:r>
            <a:r>
              <a:rPr lang="fr-FR" sz="3200" b="1" i="1" dirty="0"/>
              <a:t>Rappel : </a:t>
            </a:r>
            <a:endParaRPr lang="fr-FR" sz="3200" dirty="0"/>
          </a:p>
          <a:p>
            <a:r>
              <a:rPr lang="fr-FR" sz="3200" b="1" dirty="0"/>
              <a:t>1- Les acides aminés : </a:t>
            </a:r>
            <a:endParaRPr lang="fr-FR" sz="3200" dirty="0"/>
          </a:p>
          <a:p>
            <a:r>
              <a:rPr lang="fr-FR" sz="3200" dirty="0"/>
              <a:t>Les acides aminés (</a:t>
            </a:r>
            <a:r>
              <a:rPr lang="fr-FR" sz="3200" dirty="0" err="1"/>
              <a:t>aa</a:t>
            </a:r>
            <a:r>
              <a:rPr lang="fr-FR" sz="3200" dirty="0"/>
              <a:t>), sont des petites molécules composés d’un groupe amide (NH2), un carboxyle (COOH) et d’un hydrogène attaché au carbone central (α). Chaque acide aminé possède également une chaîne latérale (groupe R) attaché lui aussi au Cα. Ce dernier est spécifique au type d’acide aminé et qui lui confère ses propriétés chimiques. </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642910" y="857232"/>
            <a:ext cx="8158162" cy="4597718"/>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endParaRPr lang="fr-FR" dirty="0"/>
          </a:p>
          <a:p>
            <a:r>
              <a:rPr lang="fr-FR" b="1" dirty="0">
                <a:solidFill>
                  <a:srgbClr val="FF0000"/>
                </a:solidFill>
              </a:rPr>
              <a:t>Feuillet </a:t>
            </a:r>
            <a:r>
              <a:rPr lang="el-GR" b="1" dirty="0" smtClean="0">
                <a:solidFill>
                  <a:srgbClr val="FF0000"/>
                </a:solidFill>
                <a:latin typeface="Times New Roman"/>
                <a:cs typeface="Times New Roman"/>
              </a:rPr>
              <a:t>β</a:t>
            </a:r>
            <a:r>
              <a:rPr lang="fr-FR" dirty="0" smtClean="0"/>
              <a:t>: </a:t>
            </a:r>
            <a:r>
              <a:rPr lang="fr-FR" dirty="0"/>
              <a:t>dans cette structure, la chaine peptidique se trouve sous forme en zigzag. </a:t>
            </a:r>
          </a:p>
          <a:p>
            <a:r>
              <a:rPr lang="fr-FR" dirty="0"/>
              <a:t>La chaîne principale est étirée et deux segments de la protéine se placent côte à côte, unis par des liaisons hydrogènes entre les groupements C=O et NH. Si les segments sont orientés dans le même sens, on parle de feuillets parallèles. Par contre, S’ils sont orientés dans le sens contraire, on parle de feuillets </a:t>
            </a:r>
            <a:r>
              <a:rPr lang="fr-FR" dirty="0" err="1"/>
              <a:t>antiparalléles</a:t>
            </a:r>
            <a:r>
              <a:rPr lang="fr-FR" dirty="0"/>
              <a:t>. </a:t>
            </a:r>
          </a:p>
        </p:txBody>
      </p:sp>
    </p:spTree>
    <p:extLst>
      <p:ext uri="{BB962C8B-B14F-4D97-AF65-F5344CB8AC3E}">
        <p14:creationId xmlns:p14="http://schemas.microsoft.com/office/powerpoint/2010/main" val="1383852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136903"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1794" y="46906"/>
            <a:ext cx="8856984" cy="7109639"/>
          </a:xfrm>
          <a:prstGeom prst="rect">
            <a:avLst/>
          </a:prstGeom>
        </p:spPr>
        <p:txBody>
          <a:bodyPr wrap="square">
            <a:spAutoFit/>
          </a:bodyPr>
          <a:lstStyle/>
          <a:p>
            <a:pPr algn="just"/>
            <a:r>
              <a:rPr lang="fr-FR" sz="2400" b="1" dirty="0"/>
              <a:t>III-3-3- Structure tertiaire : </a:t>
            </a:r>
            <a:endParaRPr lang="fr-FR" sz="2400" dirty="0"/>
          </a:p>
          <a:p>
            <a:pPr algn="just"/>
            <a:r>
              <a:rPr lang="fr-FR" sz="2400" dirty="0"/>
              <a:t>L'arrangement spatial des structures secondaires locales aboutit à une forme globale spécifique de la protéine maintenue par des interactions qui peuvent être de nature différente : </a:t>
            </a:r>
          </a:p>
          <a:p>
            <a:pPr algn="just"/>
            <a:r>
              <a:rPr lang="fr-FR" sz="2400" dirty="0"/>
              <a:t> Liaison covalente : pont disulfure. </a:t>
            </a:r>
          </a:p>
          <a:p>
            <a:r>
              <a:rPr lang="fr-FR" sz="2400" dirty="0"/>
              <a:t> Liaisons ioniques entre groupements chargés de signe </a:t>
            </a:r>
            <a:r>
              <a:rPr lang="fr-FR" sz="2400" dirty="0" smtClean="0"/>
              <a:t>opposé (</a:t>
            </a:r>
            <a:r>
              <a:rPr lang="fr-FR" sz="2400" dirty="0"/>
              <a:t>pont salin). </a:t>
            </a:r>
          </a:p>
          <a:p>
            <a:pPr algn="just"/>
            <a:r>
              <a:rPr lang="fr-FR" sz="2400" dirty="0"/>
              <a:t> Interactions électrostatiques </a:t>
            </a:r>
            <a:r>
              <a:rPr lang="fr-FR" sz="2400" dirty="0" smtClean="0"/>
              <a:t>: </a:t>
            </a:r>
            <a:r>
              <a:rPr lang="fr-FR" sz="2400" dirty="0"/>
              <a:t>les plus répandues sont les liaisons hydrogène </a:t>
            </a:r>
          </a:p>
          <a:p>
            <a:pPr algn="just"/>
            <a:r>
              <a:rPr lang="fr-FR" sz="2400" dirty="0"/>
              <a:t> Attractions hydrophobes : </a:t>
            </a:r>
            <a:r>
              <a:rPr lang="fr-FR" sz="2400" dirty="0" smtClean="0"/>
              <a:t>entre </a:t>
            </a:r>
            <a:r>
              <a:rPr lang="fr-FR" sz="2400" dirty="0"/>
              <a:t>groupes apolaires subissant des forces de répulsion par l'eau, ce qui favorise leur rapprochement. </a:t>
            </a:r>
          </a:p>
          <a:p>
            <a:pPr algn="just"/>
            <a:r>
              <a:rPr lang="fr-FR" sz="2400" dirty="0"/>
              <a:t> Interactions des chaînes latérales des résidus avec le solvant : dans l'eau, les chaînes latérales polaires pourront être exposées au solvant, alors que les chaînes latérales apolaires auront tendance à s'enfouir dans des poches hydrophobes de la protéine. </a:t>
            </a:r>
          </a:p>
          <a:p>
            <a:pPr algn="just"/>
            <a:endParaRPr lang="fr-FR" sz="2400" dirty="0"/>
          </a:p>
        </p:txBody>
      </p:sp>
    </p:spTree>
    <p:extLst>
      <p:ext uri="{BB962C8B-B14F-4D97-AF65-F5344CB8AC3E}">
        <p14:creationId xmlns:p14="http://schemas.microsoft.com/office/powerpoint/2010/main" val="215284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488832"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650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532" y="1196752"/>
            <a:ext cx="8352928" cy="4031873"/>
          </a:xfrm>
          <a:prstGeom prst="rect">
            <a:avLst/>
          </a:prstGeom>
          <a:ln>
            <a:solidFill>
              <a:srgbClr val="92D050"/>
            </a:solidFill>
          </a:ln>
        </p:spPr>
        <p:txBody>
          <a:bodyPr wrap="square">
            <a:spAutoFit/>
          </a:bodyPr>
          <a:lstStyle/>
          <a:p>
            <a:pPr algn="just"/>
            <a:r>
              <a:rPr lang="fr-FR" sz="3200" dirty="0">
                <a:solidFill>
                  <a:srgbClr val="FF0000"/>
                </a:solidFill>
              </a:rPr>
              <a:t>La structure tertiaire </a:t>
            </a:r>
            <a:r>
              <a:rPr lang="fr-FR" sz="3200" dirty="0"/>
              <a:t>correspond à la structure tridimensionnelle de la protéine. Cette structure, n’est pas une structure figée donc, elle peut se modifier (se tordre, se déformer) sous l’effet de la fixation d’une molécule (ligand) ou sous l’effet de la variation d’un paramètre physico-chimique (pH, température). </a:t>
            </a:r>
          </a:p>
        </p:txBody>
      </p:sp>
    </p:spTree>
    <p:extLst>
      <p:ext uri="{BB962C8B-B14F-4D97-AF65-F5344CB8AC3E}">
        <p14:creationId xmlns:p14="http://schemas.microsoft.com/office/powerpoint/2010/main" val="69165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009" y="620688"/>
            <a:ext cx="8496944" cy="4832092"/>
          </a:xfrm>
          <a:prstGeom prst="rect">
            <a:avLst/>
          </a:prstGeom>
          <a:ln>
            <a:solidFill>
              <a:srgbClr val="92D050"/>
            </a:solidFill>
          </a:ln>
        </p:spPr>
        <p:txBody>
          <a:bodyPr wrap="square">
            <a:spAutoFit/>
          </a:bodyPr>
          <a:lstStyle/>
          <a:p>
            <a:pPr algn="just"/>
            <a:r>
              <a:rPr lang="fr-FR" sz="2800" b="1" dirty="0">
                <a:solidFill>
                  <a:srgbClr val="FF0000"/>
                </a:solidFill>
              </a:rPr>
              <a:t>III-3-4- Structure quaternaire : </a:t>
            </a:r>
            <a:endParaRPr lang="fr-FR" sz="2800" dirty="0">
              <a:solidFill>
                <a:srgbClr val="FF0000"/>
              </a:solidFill>
            </a:endParaRPr>
          </a:p>
          <a:p>
            <a:pPr algn="just"/>
            <a:r>
              <a:rPr lang="fr-FR" sz="2800" dirty="0"/>
              <a:t>Dans la structure quaternaire, plusieurs sous-unités tridimensionnelles (structures tertiaires) s’assemblent pour former des unités fonctionnelles beaucoup plus grandes (enzymes, ribosomes et des fibres protéiques) par des liaisons faibles ou des ponts disulfures. Le complexe formé est stable et actif. Les chaînes qui constituent ce complexe sont des protomères ou sous-unités, chacune ayant une structure tertiaire définie. </a:t>
            </a:r>
          </a:p>
        </p:txBody>
      </p:sp>
    </p:spTree>
    <p:extLst>
      <p:ext uri="{BB962C8B-B14F-4D97-AF65-F5344CB8AC3E}">
        <p14:creationId xmlns:p14="http://schemas.microsoft.com/office/powerpoint/2010/main" val="44726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67544" y="-2232"/>
            <a:ext cx="8229600" cy="7632859"/>
          </a:xfrm>
          <a:prstGeom prst="rect">
            <a:avLst/>
          </a:prstGeom>
          <a:ln w="19050">
            <a:solidFill>
              <a:srgbClr val="92D050"/>
            </a:solidFill>
          </a:ln>
        </p:spPr>
        <p:txBody>
          <a:bodyPr wrap="square">
            <a:spAutoFit/>
          </a:bodyPr>
          <a:lstStyle/>
          <a:p>
            <a:pPr algn="just"/>
            <a:endParaRPr lang="fr-FR" sz="2800" dirty="0"/>
          </a:p>
          <a:p>
            <a:pPr algn="just"/>
            <a:r>
              <a:rPr lang="fr-FR" sz="2800" dirty="0"/>
              <a:t> L'association ou la dissociation des protomères permettent à ces protéines d'avoir des fonctions de signalisation ou de contrôle (l'enzyme protéine-kinase dépendante de l'AMP cyclique) </a:t>
            </a:r>
          </a:p>
          <a:p>
            <a:pPr algn="just"/>
            <a:r>
              <a:rPr lang="fr-FR" sz="2800" dirty="0"/>
              <a:t> L'interaction entre les protomères (sous-unités) est un moyen très précis de régulation : phénomène coopératif de fixation de ligands, enzymes allostériques, récepteurs membranaires </a:t>
            </a:r>
          </a:p>
          <a:p>
            <a:pPr algn="just"/>
            <a:r>
              <a:rPr lang="fr-FR" sz="2800" dirty="0"/>
              <a:t> Les </a:t>
            </a:r>
            <a:r>
              <a:rPr lang="fr-FR" sz="2800" dirty="0" err="1"/>
              <a:t>isoformes</a:t>
            </a:r>
            <a:r>
              <a:rPr lang="fr-FR" sz="2800" dirty="0"/>
              <a:t> des protéines : elles ont les mêmes fonctions, toutefois leur structure est dépendante du tissu soit au niveau du nombre de protomères dans l'association soit une différence au niveau du protomère. </a:t>
            </a:r>
          </a:p>
          <a:p>
            <a:pPr algn="just">
              <a:lnSpc>
                <a:spcPct val="150000"/>
              </a:lnSpc>
            </a:pPr>
            <a:endParaRPr lang="fr-FR"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40" y="428604"/>
            <a:ext cx="464499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fr-FR" sz="2800" dirty="0" smtClean="0"/>
              <a:t>Dénaturation des protéines</a:t>
            </a:r>
            <a:endParaRPr lang="fr-FR" sz="2800" dirty="0"/>
          </a:p>
        </p:txBody>
      </p:sp>
      <p:sp>
        <p:nvSpPr>
          <p:cNvPr id="3" name="Rectangle 2"/>
          <p:cNvSpPr/>
          <p:nvPr/>
        </p:nvSpPr>
        <p:spPr>
          <a:xfrm>
            <a:off x="179512" y="1714488"/>
            <a:ext cx="8250140" cy="3539430"/>
          </a:xfrm>
          <a:prstGeom prst="rect">
            <a:avLst/>
          </a:prstGeom>
        </p:spPr>
        <p:txBody>
          <a:bodyPr wrap="square">
            <a:spAutoFit/>
          </a:bodyPr>
          <a:lstStyle/>
          <a:p>
            <a:pPr algn="just"/>
            <a:r>
              <a:rPr lang="fr-FR" sz="2800" dirty="0"/>
              <a:t>La dénaturation est le changement de la forme tridimensionnelle de la protéine qui quitte l'état natif ; elle se "déroule ou se déplie" et perd peu à peu ses structures quaternaires, tertiaires et secondaires. Son activité est alors souvent atténuée voire annulée. La dénaturation est parfois réversible, le retour à l'état natif est alors possible et son activité est </a:t>
            </a:r>
            <a:r>
              <a:rPr lang="fr-FR" sz="2800" dirty="0" smtClean="0"/>
              <a:t>restaurée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335846"/>
            <a:ext cx="7848872" cy="5632311"/>
          </a:xfrm>
          <a:prstGeom prst="rect">
            <a:avLst/>
          </a:prstGeom>
        </p:spPr>
        <p:txBody>
          <a:bodyPr wrap="square">
            <a:spAutoFit/>
          </a:bodyPr>
          <a:lstStyle/>
          <a:p>
            <a:pPr algn="just"/>
            <a:r>
              <a:rPr lang="fr-FR" sz="2400" dirty="0"/>
              <a:t>Les protéines fibreuses sont plus stables que les protéines globulaires. Celles-ci possédant plus de liaisons </a:t>
            </a:r>
            <a:r>
              <a:rPr lang="fr-FR" sz="2400" dirty="0" smtClean="0"/>
              <a:t>hydrogène </a:t>
            </a:r>
            <a:r>
              <a:rPr lang="fr-FR" sz="2400" dirty="0"/>
              <a:t>(les liaisons hydrogène ne sont pas particulièrement solides). Leur fragilité rend les protéines vulnérables à de nombreux facteurs chimiques et physiques, comme l'acidité et la chaleur, qui peuvent les dénaturer ou en provoquer la rupture. La dénaturation d’une protéine comprend 2 étapes (</a:t>
            </a:r>
            <a:r>
              <a:rPr lang="fr-FR" sz="2400" dirty="0" smtClean="0"/>
              <a:t>figure) </a:t>
            </a:r>
            <a:r>
              <a:rPr lang="fr-FR" sz="2400" dirty="0"/>
              <a:t>: quand elle se déplie et perd sa forme spécifique, on dit qu'elle est déployée, la suppression de l’agent dénaturant permet sa renaturation. La deuxième étape de la dénaturation consiste en un passage de l’état déployé en un état dénaturé par établissement de liaisons secondaires non spécifiques. La dénaturation est alors un processus irréversible.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0002" y="4869160"/>
            <a:ext cx="8678768"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r-FR" sz="2800" dirty="0">
                <a:solidFill>
                  <a:srgbClr val="FF0000"/>
                </a:solidFill>
              </a:rPr>
              <a:t>La dénaturation est due à la sensibilité des protéines en fonction de leur environnement physico-chimique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90" t="37667" r="14062" b="22667"/>
          <a:stretch/>
        </p:blipFill>
        <p:spPr bwMode="auto">
          <a:xfrm>
            <a:off x="1043608" y="476672"/>
            <a:ext cx="756084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3536"/>
            <a:ext cx="8229600" cy="1663296"/>
          </a:xfrm>
        </p:spPr>
        <p:txBody>
          <a:bodyPr>
            <a:noAutofit/>
          </a:bodyPr>
          <a:lstStyle/>
          <a:p>
            <a:pPr algn="just"/>
            <a:r>
              <a:rPr lang="fr-FR" sz="2400" b="1" dirty="0">
                <a:latin typeface="Arial" pitchFamily="34" charset="0"/>
                <a:cs typeface="Arial" pitchFamily="34" charset="0"/>
              </a:rPr>
              <a:t>N.B : </a:t>
            </a:r>
            <a:r>
              <a:rPr lang="fr-FR" sz="2400" dirty="0">
                <a:latin typeface="Arial" pitchFamily="34" charset="0"/>
                <a:cs typeface="Arial" pitchFamily="34" charset="0"/>
              </a:rPr>
              <a:t/>
            </a:r>
            <a:br>
              <a:rPr lang="fr-FR" sz="2400" dirty="0">
                <a:latin typeface="Arial" pitchFamily="34" charset="0"/>
                <a:cs typeface="Arial" pitchFamily="34" charset="0"/>
              </a:rPr>
            </a:br>
            <a:r>
              <a:rPr lang="fr-FR" sz="2400" dirty="0">
                <a:latin typeface="Arial" pitchFamily="34" charset="0"/>
                <a:cs typeface="Arial" pitchFamily="34" charset="0"/>
              </a:rPr>
              <a:t>Etant donné que le carbone α est asymétrique, il existe donc 2 stéréo-isomères possibles : </a:t>
            </a:r>
            <a:r>
              <a:rPr lang="fr-FR" sz="2400" dirty="0" err="1">
                <a:latin typeface="Arial" pitchFamily="34" charset="0"/>
                <a:cs typeface="Arial" pitchFamily="34" charset="0"/>
              </a:rPr>
              <a:t>L-acide</a:t>
            </a:r>
            <a:r>
              <a:rPr lang="fr-FR" sz="2400" dirty="0">
                <a:latin typeface="Arial" pitchFamily="34" charset="0"/>
                <a:cs typeface="Arial" pitchFamily="34" charset="0"/>
              </a:rPr>
              <a:t> aminé ou </a:t>
            </a:r>
            <a:r>
              <a:rPr lang="fr-FR" sz="2400" dirty="0" err="1">
                <a:latin typeface="Arial" pitchFamily="34" charset="0"/>
                <a:cs typeface="Arial" pitchFamily="34" charset="0"/>
              </a:rPr>
              <a:t>D-acide</a:t>
            </a:r>
            <a:r>
              <a:rPr lang="fr-FR" sz="2400" dirty="0">
                <a:latin typeface="Arial" pitchFamily="34" charset="0"/>
                <a:cs typeface="Arial" pitchFamily="34" charset="0"/>
              </a:rPr>
              <a:t> aminé. Seule la </a:t>
            </a:r>
            <a:r>
              <a:rPr lang="fr-FR" sz="2400" dirty="0" err="1">
                <a:latin typeface="Arial" pitchFamily="34" charset="0"/>
                <a:cs typeface="Arial" pitchFamily="34" charset="0"/>
              </a:rPr>
              <a:t>L-acide</a:t>
            </a:r>
            <a:r>
              <a:rPr lang="fr-FR" sz="2400" dirty="0">
                <a:latin typeface="Arial" pitchFamily="34" charset="0"/>
                <a:cs typeface="Arial" pitchFamily="34" charset="0"/>
              </a:rPr>
              <a:t> aminé est présente dans les protéines naturelles </a:t>
            </a:r>
            <a:endParaRPr lang="fr-FR" sz="2400" dirty="0">
              <a:solidFill>
                <a:schemeClr val="bg2">
                  <a:lumMod val="60000"/>
                  <a:lumOff val="40000"/>
                </a:schemeClr>
              </a:solidFill>
              <a:latin typeface="Arial" pitchFamily="34" charset="0"/>
              <a:cs typeface="Arial" pitchFamily="34" charset="0"/>
            </a:endParaRPr>
          </a:p>
        </p:txBody>
      </p:sp>
      <p:sp>
        <p:nvSpPr>
          <p:cNvPr id="3" name="Espace réservé du contenu 2"/>
          <p:cNvSpPr>
            <a:spLocks noGrp="1"/>
          </p:cNvSpPr>
          <p:nvPr>
            <p:ph idx="1"/>
          </p:nvPr>
        </p:nvSpPr>
        <p:spPr>
          <a:xfrm>
            <a:off x="457200" y="1988840"/>
            <a:ext cx="8229600" cy="3960440"/>
          </a:xfrm>
        </p:spPr>
        <p:txBody>
          <a:bodyPr>
            <a:normAutofit/>
          </a:bodyPr>
          <a:lstStyle/>
          <a:p>
            <a:pPr algn="just"/>
            <a:endParaRPr lang="fr-FR"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2060848"/>
            <a:ext cx="799147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992" y="908720"/>
            <a:ext cx="7560840" cy="3970318"/>
          </a:xfrm>
          <a:prstGeom prst="rect">
            <a:avLst/>
          </a:prstGeom>
        </p:spPr>
        <p:txBody>
          <a:bodyPr wrap="square">
            <a:spAutoFit/>
          </a:bodyPr>
          <a:lstStyle/>
          <a:p>
            <a:pPr algn="just"/>
            <a:r>
              <a:rPr lang="fr-FR" sz="2800" dirty="0">
                <a:solidFill>
                  <a:srgbClr val="FF0000"/>
                </a:solidFill>
              </a:rPr>
              <a:t>Conséquences de la </a:t>
            </a:r>
            <a:r>
              <a:rPr lang="fr-FR" sz="2800" dirty="0" smtClean="0">
                <a:solidFill>
                  <a:srgbClr val="FF0000"/>
                </a:solidFill>
              </a:rPr>
              <a:t>dénaturation </a:t>
            </a:r>
            <a:r>
              <a:rPr lang="fr-FR" sz="2800" dirty="0" smtClean="0"/>
              <a:t>: </a:t>
            </a:r>
            <a:r>
              <a:rPr lang="fr-FR" sz="2800" dirty="0"/>
              <a:t>La dénaturation provoque les modifications suivantes : </a:t>
            </a:r>
            <a:endParaRPr lang="fr-FR" sz="2800" dirty="0" smtClean="0"/>
          </a:p>
          <a:p>
            <a:pPr marL="457200" indent="-457200" algn="just">
              <a:buFontTx/>
              <a:buChar char="-"/>
            </a:pPr>
            <a:r>
              <a:rPr lang="fr-FR" sz="2800" dirty="0" smtClean="0"/>
              <a:t>la </a:t>
            </a:r>
            <a:r>
              <a:rPr lang="fr-FR" sz="2800" dirty="0"/>
              <a:t>perte des propriétés biologiques spécifiques : enzymatiques, hormonales, de transport et immunologiques </a:t>
            </a:r>
            <a:r>
              <a:rPr lang="fr-FR" sz="2800" dirty="0" smtClean="0"/>
              <a:t>;</a:t>
            </a:r>
          </a:p>
          <a:p>
            <a:pPr marL="457200" indent="-457200" algn="just">
              <a:buFontTx/>
              <a:buChar char="-"/>
            </a:pPr>
            <a:r>
              <a:rPr lang="fr-FR" sz="2800" dirty="0" smtClean="0"/>
              <a:t> </a:t>
            </a:r>
            <a:r>
              <a:rPr lang="fr-FR" sz="2800" dirty="0"/>
              <a:t>- la diminution de la solubilité résulte de modifications dans la distribution des groupements polaires et apolaires.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642918"/>
            <a:ext cx="8429684" cy="440120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fr-FR" sz="2800" dirty="0" smtClean="0">
                <a:solidFill>
                  <a:srgbClr val="FF0000"/>
                </a:solidFill>
              </a:rPr>
              <a:t>Agents </a:t>
            </a:r>
            <a:r>
              <a:rPr lang="fr-FR" sz="2800" dirty="0">
                <a:solidFill>
                  <a:srgbClr val="FF0000"/>
                </a:solidFill>
              </a:rPr>
              <a:t>dénaturants </a:t>
            </a:r>
            <a:r>
              <a:rPr lang="fr-FR" sz="2800" dirty="0" smtClean="0">
                <a:solidFill>
                  <a:srgbClr val="FF0000"/>
                </a:solidFill>
              </a:rPr>
              <a:t>: </a:t>
            </a:r>
          </a:p>
          <a:p>
            <a:pPr algn="just"/>
            <a:r>
              <a:rPr lang="fr-FR" sz="2800" dirty="0" smtClean="0"/>
              <a:t> </a:t>
            </a:r>
            <a:r>
              <a:rPr lang="fr-FR" sz="2800" dirty="0"/>
              <a:t>- </a:t>
            </a:r>
            <a:r>
              <a:rPr lang="fr-FR" sz="2800" dirty="0">
                <a:solidFill>
                  <a:srgbClr val="FF0000"/>
                </a:solidFill>
              </a:rPr>
              <a:t>les agents physiques</a:t>
            </a:r>
            <a:r>
              <a:rPr lang="fr-FR" sz="2800" dirty="0"/>
              <a:t> : les radiations ultraviolettes, les ultrasons et la température. L’élévation de la température entraîne une agitation thermique (élève l'énergie de vibration et de rotation des liaisons entre atomes des molécules dissoutes) ce qui conduit à des mouvements intramoléculaires à l'origine de la rupture des interactions faibles qui stabilisent la conformation de la protéine.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51520" y="404664"/>
            <a:ext cx="8388424" cy="5831212"/>
          </a:xfrm>
          <a:prstGeom prst="rect">
            <a:avLst/>
          </a:prstGeom>
          <a:noFill/>
          <a:ln w="9525">
            <a:solidFill>
              <a:srgbClr val="92D050"/>
            </a:solidFill>
            <a:miter lim="800000"/>
            <a:headEnd/>
            <a:tailEnd/>
          </a:ln>
          <a:effectLst>
            <a:glow rad="63500">
              <a:schemeClr val="accent3">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pPr>
            <a:r>
              <a:rPr lang="fr-FR" sz="2800" dirty="0"/>
              <a:t>- </a:t>
            </a:r>
            <a:r>
              <a:rPr lang="fr-FR" sz="2800" dirty="0">
                <a:solidFill>
                  <a:srgbClr val="FF0000"/>
                </a:solidFill>
              </a:rPr>
              <a:t>les agents chimiques </a:t>
            </a:r>
            <a:r>
              <a:rPr lang="fr-FR" sz="2800" dirty="0"/>
              <a:t>: les variations du pH, les détergents anioniques et cationiques. A titre d’exemple, le détergent Sodium </a:t>
            </a:r>
            <a:r>
              <a:rPr lang="fr-FR" sz="2800" dirty="0" err="1"/>
              <a:t>Dodécyl</a:t>
            </a:r>
            <a:r>
              <a:rPr lang="fr-FR" sz="2800" dirty="0"/>
              <a:t> Sulfate (ou SDS dont la "queue hydrocarbonée" établie des interactions hydrophobes avec les chaînes latérales des résidus d'acides aminés apolaires) forme un complexe protéine-détergent ionisé en surface (groupement sulfate) dans lequel la chaîne </a:t>
            </a:r>
            <a:r>
              <a:rPr lang="fr-FR" sz="2800" dirty="0" err="1"/>
              <a:t>polypetidique</a:t>
            </a:r>
            <a:r>
              <a:rPr lang="fr-FR" sz="2800" dirty="0"/>
              <a:t> est globalement déployée. </a:t>
            </a:r>
            <a:r>
              <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linds(horizontal)">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95537" y="151219"/>
            <a:ext cx="85689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400" dirty="0">
                <a:solidFill>
                  <a:srgbClr val="FF0000"/>
                </a:solidFill>
              </a:rPr>
              <a:t>Mise en évidence de la dénaturation des protéines par la chaleur et la variation du pH du milieu </a:t>
            </a:r>
            <a:endParaRPr kumimoji="0" lang="fr-FR" sz="2400" i="0" u="none" strike="noStrike" cap="none" normalizeH="0" baseline="0" dirty="0" smtClean="0">
              <a:ln>
                <a:noFill/>
              </a:ln>
              <a:solidFill>
                <a:srgbClr val="FF0000"/>
              </a:solidFill>
              <a:effectLst>
                <a:outerShdw blurRad="38100" dist="38100" dir="2700000" algn="tl">
                  <a:srgbClr val="000000">
                    <a:alpha val="43137"/>
                  </a:srgbClr>
                </a:outerShdw>
              </a:effectLst>
              <a:cs typeface="Arial" pitchFamily="34" charset="0"/>
            </a:endParaRPr>
          </a:p>
        </p:txBody>
      </p:sp>
      <p:sp>
        <p:nvSpPr>
          <p:cNvPr id="34818" name="Rectangle 2"/>
          <p:cNvSpPr>
            <a:spLocks noChangeArrowheads="1"/>
          </p:cNvSpPr>
          <p:nvPr/>
        </p:nvSpPr>
        <p:spPr bwMode="auto">
          <a:xfrm>
            <a:off x="503549" y="1352382"/>
            <a:ext cx="8352928" cy="4401205"/>
          </a:xfrm>
          <a:prstGeom prst="rect">
            <a:avLst/>
          </a:prstGeom>
          <a:noFill/>
          <a:ln w="9525">
            <a:solidFill>
              <a:srgbClr val="92D050"/>
            </a:solidFill>
            <a:miter lim="800000"/>
            <a:headEnd/>
            <a:tailEnd/>
          </a:ln>
          <a:effectLst>
            <a:glow rad="63500">
              <a:schemeClr val="accent3">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800" dirty="0">
                <a:solidFill>
                  <a:srgbClr val="FF0000"/>
                </a:solidFill>
              </a:rPr>
              <a:t>Action de la chaleur</a:t>
            </a:r>
            <a:r>
              <a:rPr lang="fr-FR" sz="2800" dirty="0"/>
              <a:t> </a:t>
            </a:r>
          </a:p>
          <a:p>
            <a:pPr lvl="0" algn="just" fontAlgn="base">
              <a:spcBef>
                <a:spcPct val="0"/>
              </a:spcBef>
              <a:spcAft>
                <a:spcPct val="0"/>
              </a:spcAft>
            </a:pPr>
            <a:r>
              <a:rPr lang="fr-FR" sz="2800" dirty="0" smtClean="0"/>
              <a:t>Expérience (</a:t>
            </a:r>
            <a:r>
              <a:rPr lang="fr-FR" sz="2800" dirty="0"/>
              <a:t>les protéines du lait) : </a:t>
            </a:r>
            <a:endParaRPr lang="fr-FR" sz="2800" dirty="0" smtClean="0"/>
          </a:p>
          <a:p>
            <a:pPr marL="342900" lvl="0" indent="-342900" algn="just" fontAlgn="base">
              <a:spcBef>
                <a:spcPct val="0"/>
              </a:spcBef>
              <a:spcAft>
                <a:spcPct val="0"/>
              </a:spcAft>
              <a:buFontTx/>
              <a:buChar char="-"/>
            </a:pPr>
            <a:r>
              <a:rPr lang="fr-FR" sz="2800" dirty="0" smtClean="0"/>
              <a:t>remplir </a:t>
            </a:r>
            <a:r>
              <a:rPr lang="fr-FR" sz="2800" dirty="0"/>
              <a:t>à moitié une casserole (1/4 de litre) avec du lait entier; </a:t>
            </a:r>
            <a:endParaRPr lang="fr-FR" sz="2800" dirty="0" smtClean="0"/>
          </a:p>
          <a:p>
            <a:pPr marL="342900" lvl="0" indent="-342900" algn="just" fontAlgn="base">
              <a:spcBef>
                <a:spcPct val="0"/>
              </a:spcBef>
              <a:spcAft>
                <a:spcPct val="0"/>
              </a:spcAft>
              <a:buFontTx/>
              <a:buChar char="-"/>
            </a:pPr>
            <a:r>
              <a:rPr lang="fr-FR" sz="2800" dirty="0" smtClean="0"/>
              <a:t>chauffer </a:t>
            </a:r>
            <a:r>
              <a:rPr lang="fr-FR" sz="2800" dirty="0"/>
              <a:t>à feux doux; </a:t>
            </a:r>
            <a:endParaRPr lang="fr-FR" sz="2800" dirty="0" smtClean="0"/>
          </a:p>
          <a:p>
            <a:pPr marL="342900" lvl="0" indent="-342900" algn="just" fontAlgn="base">
              <a:spcBef>
                <a:spcPct val="0"/>
              </a:spcBef>
              <a:spcAft>
                <a:spcPct val="0"/>
              </a:spcAft>
              <a:buFontTx/>
              <a:buChar char="-"/>
            </a:pPr>
            <a:r>
              <a:rPr lang="fr-FR" sz="2800" dirty="0" smtClean="0"/>
              <a:t>quand </a:t>
            </a:r>
            <a:r>
              <a:rPr lang="fr-FR" sz="2800" dirty="0"/>
              <a:t>le lait commence à bouillir, retirer la casserole du feu et laisser refroidir </a:t>
            </a:r>
            <a:r>
              <a:rPr lang="fr-FR" sz="2800" dirty="0" smtClean="0"/>
              <a:t>;</a:t>
            </a:r>
          </a:p>
          <a:p>
            <a:pPr marL="342900" lvl="0" indent="-342900" algn="just" fontAlgn="base">
              <a:spcBef>
                <a:spcPct val="0"/>
              </a:spcBef>
              <a:spcAft>
                <a:spcPct val="0"/>
              </a:spcAft>
              <a:buFontTx/>
              <a:buChar char="-"/>
            </a:pPr>
            <a:r>
              <a:rPr lang="fr-FR" sz="2800" dirty="0" smtClean="0"/>
              <a:t>observer </a:t>
            </a:r>
            <a:r>
              <a:rPr lang="fr-FR" sz="2800" dirty="0"/>
              <a:t>la surface du lait. Observations : - apparition à la surface du lait d’une fine pellicule (la peau de lait).</a:t>
            </a:r>
            <a:endParaRPr kumimoji="0" lang="fr-FR" altLang="ko-K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908720"/>
            <a:ext cx="8352928" cy="5831596"/>
          </a:xfrm>
          <a:prstGeom prst="rect">
            <a:avLst/>
          </a:prstGeom>
          <a:noFill/>
          <a:ln>
            <a:solidFill>
              <a:srgbClr val="00B0F0"/>
            </a:solidFill>
          </a:ln>
          <a:effectLst>
            <a:glow rad="63500">
              <a:schemeClr val="accent1">
                <a:satMod val="175000"/>
                <a:alpha val="40000"/>
              </a:schemeClr>
            </a:glow>
          </a:effectLst>
        </p:spPr>
        <p:txBody>
          <a:bodyPr wrap="square" rtlCol="0">
            <a:spAutoFit/>
          </a:bodyPr>
          <a:lstStyle/>
          <a:p>
            <a:pPr algn="just">
              <a:lnSpc>
                <a:spcPct val="150000"/>
              </a:lnSpc>
            </a:pPr>
            <a:r>
              <a:rPr lang="fr-FR" sz="2800" dirty="0"/>
              <a:t>Interprétation : La peau du lait s’est formée grâce aux protéines. Celles-ci ressemblent à des pelotes de fils. Quand elles sont chauffées, elles se déroulent et se regroupent. C’est ce qu’on appelle la coagulation. Toutes les protéines du lait n’interviennent pas. Seules les albumines et les globulines coagulent à la chaleur (aux environs de 70°C). Les caséines, elles, supportent des températures beaucoup plus élevées.</a:t>
            </a:r>
            <a:r>
              <a:rPr lang="fr-FR" sz="2800" dirty="0" smtClean="0"/>
              <a:t>.</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4" t="55000" r="22656" b="25000"/>
          <a:stretch/>
        </p:blipFill>
        <p:spPr bwMode="auto">
          <a:xfrm>
            <a:off x="971600" y="1340768"/>
            <a:ext cx="6984776" cy="35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2046308" y="310099"/>
            <a:ext cx="505138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fr-FR" sz="3600" dirty="0"/>
              <a:t>Action du pH du milieu</a:t>
            </a:r>
            <a:endParaRPr kumimoji="0" lang="fr-FR" sz="3600" i="0" u="none" strike="noStrike" cap="none" normalizeH="0" baseline="0" dirty="0" smtClean="0">
              <a:ln>
                <a:noFill/>
              </a:ln>
              <a:solidFill>
                <a:srgbClr val="00B0F0"/>
              </a:solidFill>
              <a:effectLst>
                <a:outerShdw blurRad="38100" dist="38100" dir="2700000" algn="tl">
                  <a:srgbClr val="000000">
                    <a:alpha val="43137"/>
                  </a:srgbClr>
                </a:outerShdw>
              </a:effectLst>
              <a:cs typeface="Arial" pitchFamily="34" charset="0"/>
            </a:endParaRPr>
          </a:p>
        </p:txBody>
      </p:sp>
      <p:sp>
        <p:nvSpPr>
          <p:cNvPr id="58370" name="Rectangle 2"/>
          <p:cNvSpPr>
            <a:spLocks noChangeArrowheads="1"/>
          </p:cNvSpPr>
          <p:nvPr/>
        </p:nvSpPr>
        <p:spPr bwMode="auto">
          <a:xfrm>
            <a:off x="322412" y="1187461"/>
            <a:ext cx="8424936" cy="2677656"/>
          </a:xfrm>
          <a:prstGeom prst="rect">
            <a:avLst/>
          </a:prstGeom>
          <a:noFill/>
          <a:ln w="9525">
            <a:solidFill>
              <a:srgbClr val="92D050"/>
            </a:solidFill>
            <a:miter lim="800000"/>
            <a:headEnd/>
            <a:tailEnd/>
          </a:ln>
          <a:effectLst>
            <a:glow rad="63500">
              <a:schemeClr val="accent3">
                <a:satMod val="175000"/>
                <a:alpha val="40000"/>
              </a:schemeClr>
            </a:glow>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2800" dirty="0"/>
              <a:t>Expérience (action du pH du milieu) </a:t>
            </a:r>
            <a:r>
              <a:rPr lang="fr-FR" sz="2800" dirty="0" smtClean="0"/>
              <a:t>:</a:t>
            </a:r>
          </a:p>
          <a:p>
            <a:pPr lvl="0" fontAlgn="base">
              <a:spcBef>
                <a:spcPct val="0"/>
              </a:spcBef>
              <a:spcAft>
                <a:spcPct val="0"/>
              </a:spcAft>
            </a:pPr>
            <a:r>
              <a:rPr lang="fr-FR" sz="2800" dirty="0" smtClean="0"/>
              <a:t> </a:t>
            </a:r>
            <a:r>
              <a:rPr lang="fr-FR" sz="2800" dirty="0"/>
              <a:t>- remplir à moitié </a:t>
            </a:r>
            <a:r>
              <a:rPr lang="fr-FR" sz="2800" dirty="0" smtClean="0"/>
              <a:t>un bécher </a:t>
            </a:r>
            <a:r>
              <a:rPr lang="fr-FR" sz="2800" dirty="0"/>
              <a:t>avec du lait ; </a:t>
            </a:r>
            <a:endParaRPr lang="fr-FR" sz="2800" dirty="0" smtClean="0"/>
          </a:p>
          <a:p>
            <a:pPr marL="457200" lvl="0" indent="-457200" fontAlgn="base">
              <a:spcBef>
                <a:spcPct val="0"/>
              </a:spcBef>
              <a:spcAft>
                <a:spcPct val="0"/>
              </a:spcAft>
              <a:buFontTx/>
              <a:buChar char="-"/>
            </a:pPr>
            <a:r>
              <a:rPr lang="fr-FR" sz="2800" dirty="0" smtClean="0"/>
              <a:t>ajouter </a:t>
            </a:r>
            <a:r>
              <a:rPr lang="fr-FR" sz="2800" dirty="0"/>
              <a:t>quelques gouttes de citron ou de vinaigre dans le bécher b</a:t>
            </a:r>
            <a:r>
              <a:rPr lang="fr-FR" sz="2800" dirty="0" smtClean="0"/>
              <a:t>;</a:t>
            </a:r>
          </a:p>
          <a:p>
            <a:pPr marL="457200" lvl="0" indent="-457200" fontAlgn="base">
              <a:spcBef>
                <a:spcPct val="0"/>
              </a:spcBef>
              <a:spcAft>
                <a:spcPct val="0"/>
              </a:spcAft>
              <a:buFontTx/>
              <a:buChar char="-"/>
            </a:pPr>
            <a:r>
              <a:rPr lang="fr-FR" sz="2800" dirty="0" smtClean="0"/>
              <a:t> </a:t>
            </a:r>
            <a:r>
              <a:rPr lang="fr-FR" sz="2800" dirty="0"/>
              <a:t>- agiter </a:t>
            </a:r>
            <a:r>
              <a:rPr lang="fr-FR" sz="2800" dirty="0" smtClean="0"/>
              <a:t>;</a:t>
            </a:r>
          </a:p>
          <a:p>
            <a:pPr marL="457200" lvl="0" indent="-457200" fontAlgn="base">
              <a:spcBef>
                <a:spcPct val="0"/>
              </a:spcBef>
              <a:spcAft>
                <a:spcPct val="0"/>
              </a:spcAft>
              <a:buFontTx/>
              <a:buChar char="-"/>
            </a:pPr>
            <a:r>
              <a:rPr lang="fr-FR" sz="2800" dirty="0" smtClean="0"/>
              <a:t> </a:t>
            </a:r>
            <a:r>
              <a:rPr lang="fr-FR" sz="2800" dirty="0"/>
              <a:t>- observer et comparer ; </a:t>
            </a:r>
            <a:endParaRPr kumimoji="0" lang="fr-FR" altLang="ko-K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2" name="Rectangle 4"/>
          <p:cNvSpPr>
            <a:spLocks noChangeArrowheads="1"/>
          </p:cNvSpPr>
          <p:nvPr/>
        </p:nvSpPr>
        <p:spPr bwMode="auto">
          <a:xfrm>
            <a:off x="319758" y="4457436"/>
            <a:ext cx="8424936" cy="1384995"/>
          </a:xfrm>
          <a:prstGeom prst="rect">
            <a:avLst/>
          </a:prstGeom>
          <a:noFill/>
          <a:ln w="9525">
            <a:solidFill>
              <a:srgbClr val="92D050"/>
            </a:solidFill>
            <a:miter lim="800000"/>
            <a:headEnd/>
            <a:tailEnd/>
          </a:ln>
          <a:effectLst>
            <a:glow rad="63500">
              <a:schemeClr val="accent3">
                <a:satMod val="175000"/>
                <a:alpha val="40000"/>
              </a:schemeClr>
            </a:glow>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2800" dirty="0"/>
              <a:t>Observations : </a:t>
            </a:r>
            <a:r>
              <a:rPr lang="fr-FR" sz="2800" dirty="0" smtClean="0"/>
              <a:t> </a:t>
            </a:r>
            <a:r>
              <a:rPr lang="fr-FR" sz="2800" dirty="0"/>
              <a:t>dans le lait acidifié, il y a apparition de petites masses de texture irrégulière (plus visibles sur la paroi du verre</a:t>
            </a:r>
            <a:r>
              <a:rPr lang="fr-FR" sz="2800" dirty="0" smtClean="0"/>
              <a:t>).. </a:t>
            </a:r>
            <a:endParaRPr kumimoji="0" lang="fr-FR" altLang="ko-K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ppt_x"/>
                                          </p:val>
                                        </p:tav>
                                        <p:tav tm="100000">
                                          <p:val>
                                            <p:strVal val="#ppt_x"/>
                                          </p:val>
                                        </p:tav>
                                      </p:tavLst>
                                    </p:anim>
                                    <p:anim calcmode="lin" valueType="num">
                                      <p:cBhvr additive="base">
                                        <p:cTn id="8" dur="500" fill="hold"/>
                                        <p:tgtEl>
                                          <p:spTgt spid="583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 calcmode="lin" valueType="num">
                                      <p:cBhvr additive="base">
                                        <p:cTn id="13" dur="500" fill="hold"/>
                                        <p:tgtEl>
                                          <p:spTgt spid="58372"/>
                                        </p:tgtEl>
                                        <p:attrNameLst>
                                          <p:attrName>ppt_x</p:attrName>
                                        </p:attrNameLst>
                                      </p:cBhvr>
                                      <p:tavLst>
                                        <p:tav tm="0">
                                          <p:val>
                                            <p:strVal val="#ppt_x"/>
                                          </p:val>
                                        </p:tav>
                                        <p:tav tm="100000">
                                          <p:val>
                                            <p:strVal val="#ppt_x"/>
                                          </p:val>
                                        </p:tav>
                                      </p:tavLst>
                                    </p:anim>
                                    <p:anim calcmode="lin" valueType="num">
                                      <p:cBhvr additive="base">
                                        <p:cTn id="14"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5837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2656"/>
            <a:ext cx="9144000" cy="6555641"/>
          </a:xfrm>
          <a:prstGeom prst="rect">
            <a:avLst/>
          </a:prstGeom>
        </p:spPr>
        <p:txBody>
          <a:bodyPr wrap="square">
            <a:spAutoFit/>
          </a:bodyPr>
          <a:lstStyle/>
          <a:p>
            <a:pPr algn="just"/>
            <a:r>
              <a:rPr lang="fr-FR" sz="2800" dirty="0"/>
              <a:t>Interprétation : Dans le lait, les caséines (α, ß et k) en présence de phosphates de calcium forment des micelles de caséines stables (phase colloïdale) qui sont en équilibre avec la phase soluble du lait (les caséines sont à l’état de micelles macromoléculaires solubles). L’acidification du lait entraîne une floculation de ces micelles, formant ainsi un gel. La caséine ainsi précipitée forme le fromage frais qui se sépare du petit lait. Lorsqu'on ajoute le jus de citron (pH = 2) au lait (pH = 6,6), on amène le pH du lait la valeur du </a:t>
            </a:r>
            <a:r>
              <a:rPr lang="fr-FR" sz="2800" dirty="0" err="1"/>
              <a:t>pHi</a:t>
            </a:r>
            <a:r>
              <a:rPr lang="fr-FR" sz="2800" dirty="0"/>
              <a:t> des caséines (la charge électrique globale de l’édifice protéique est nulle). A ce pH (4,6), les micelles de caséine ne se repoussent plus, elles s'agglomèrent et précipitent. Elles deviennent alors insolubles dans la phase aqueuse.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42202"/>
            <a:ext cx="7774168" cy="1077218"/>
          </a:xfrm>
          <a:prstGeom prst="rect">
            <a:avLst/>
          </a:prstGeom>
        </p:spPr>
        <p:txBody>
          <a:bodyPr wrap="square">
            <a:spAutoFit/>
          </a:bodyPr>
          <a:lstStyle/>
          <a:p>
            <a:pPr algn="ctr"/>
            <a:r>
              <a:rPr lang="fr-FR" sz="3200" b="1" i="1" dirty="0">
                <a:solidFill>
                  <a:srgbClr val="FF0000"/>
                </a:solidFill>
              </a:rPr>
              <a:t>Production et analyse d’une enzyme mutée </a:t>
            </a:r>
            <a:r>
              <a:rPr lang="fr-FR" sz="3200" b="1" i="1" dirty="0" smtClean="0">
                <a:solidFill>
                  <a:srgbClr val="FF0000"/>
                </a:solidFill>
              </a:rPr>
              <a:t>   </a:t>
            </a:r>
            <a:endParaRPr lang="fr-FR" sz="3200" dirty="0">
              <a:solidFill>
                <a:srgbClr val="FF0000"/>
              </a:solidFill>
            </a:endParaRPr>
          </a:p>
        </p:txBody>
      </p:sp>
      <p:sp>
        <p:nvSpPr>
          <p:cNvPr id="5" name="Rectangle 4"/>
          <p:cNvSpPr/>
          <p:nvPr/>
        </p:nvSpPr>
        <p:spPr>
          <a:xfrm>
            <a:off x="539552" y="1720840"/>
            <a:ext cx="8064896" cy="4832092"/>
          </a:xfrm>
          <a:prstGeom prst="rect">
            <a:avLst/>
          </a:prstGeom>
        </p:spPr>
        <p:txBody>
          <a:bodyPr wrap="square">
            <a:spAutoFit/>
          </a:bodyPr>
          <a:lstStyle/>
          <a:p>
            <a:pPr algn="just"/>
            <a:r>
              <a:rPr lang="fr-FR" sz="2800" dirty="0" smtClean="0"/>
              <a:t>INTRODUCTION</a:t>
            </a:r>
          </a:p>
          <a:p>
            <a:pPr algn="just"/>
            <a:r>
              <a:rPr lang="fr-FR" sz="2800" dirty="0" smtClean="0"/>
              <a:t>Les </a:t>
            </a:r>
            <a:r>
              <a:rPr lang="fr-FR" sz="2800" dirty="0"/>
              <a:t>enzymes sont les catalyseurs du monde biologique. Ce sont des macromolécules de haute masse moléculaire (10 à 100 </a:t>
            </a:r>
            <a:r>
              <a:rPr lang="fr-FR" sz="2800" dirty="0" err="1"/>
              <a:t>kDa</a:t>
            </a:r>
            <a:r>
              <a:rPr lang="fr-FR" sz="2800" dirty="0"/>
              <a:t>) présentes dans les cellules de tous les organismes vivants où elles jouent un rôle essentiel en contrôlant les procédés métaboliques permettant aux nutriments d’être transformés en énergie et en matériaux cellulaire. Les protéases présentent le groupe d’enzyme le plus important a étudié.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57224" y="500042"/>
            <a:ext cx="7623175" cy="680243"/>
          </a:xfrm>
          <a:prstGeom prst="rect">
            <a:avLst/>
          </a:prstGeom>
        </p:spPr>
        <p:txBody>
          <a:bodyPr/>
          <a:lstStyle/>
          <a:p>
            <a:pPr marL="54864" lvl="0" algn="ctr">
              <a:spcBef>
                <a:spcPct val="0"/>
              </a:spcBef>
              <a:defRPr/>
            </a:pPr>
            <a:r>
              <a:rPr lang="fr-FR" sz="3200" b="1" i="1" dirty="0">
                <a:solidFill>
                  <a:srgbClr val="FF0000"/>
                </a:solidFill>
              </a:rPr>
              <a:t>Production </a:t>
            </a:r>
            <a:r>
              <a:rPr lang="fr-FR" sz="3200" b="1" i="1" dirty="0" smtClean="0">
                <a:solidFill>
                  <a:srgbClr val="FF0000"/>
                </a:solidFill>
              </a:rPr>
              <a:t>d’enzyme</a:t>
            </a:r>
            <a:endParaRPr kumimoji="0" lang="en-GB" sz="3200" b="1" i="0" u="none" strike="noStrike" kern="1200" cap="none" spc="0" normalizeH="0" baseline="0" noProof="0" dirty="0" smtClean="0">
              <a:ln>
                <a:noFill/>
              </a:ln>
              <a:solidFill>
                <a:srgbClr val="FF0000"/>
              </a:solidFill>
              <a:effectLst>
                <a:outerShdw blurRad="38100" dist="25500" dir="5400000" algn="tl" rotWithShape="0">
                  <a:srgbClr val="000000">
                    <a:satMod val="180000"/>
                    <a:alpha val="75000"/>
                  </a:srgbClr>
                </a:outerShdw>
              </a:effectLst>
              <a:uLnTx/>
              <a:uFillTx/>
              <a:latin typeface="Times New Roman" pitchFamily="18" charset="0"/>
              <a:ea typeface="+mj-ea"/>
              <a:cs typeface="+mj-cs"/>
            </a:endParaRPr>
          </a:p>
        </p:txBody>
      </p:sp>
      <p:sp>
        <p:nvSpPr>
          <p:cNvPr id="3" name="Rectangle 2"/>
          <p:cNvSpPr/>
          <p:nvPr/>
        </p:nvSpPr>
        <p:spPr>
          <a:xfrm>
            <a:off x="179512" y="1443841"/>
            <a:ext cx="8640960" cy="4401205"/>
          </a:xfrm>
          <a:prstGeom prst="rect">
            <a:avLst/>
          </a:prstGeom>
        </p:spPr>
        <p:txBody>
          <a:bodyPr wrap="square">
            <a:spAutoFit/>
          </a:bodyPr>
          <a:lstStyle/>
          <a:p>
            <a:pPr algn="just"/>
            <a:r>
              <a:rPr lang="fr-FR" sz="2800" dirty="0"/>
              <a:t>Les protéases </a:t>
            </a:r>
            <a:r>
              <a:rPr lang="fr-FR" sz="2800" dirty="0" smtClean="0"/>
              <a:t>microbiennes par exemple </a:t>
            </a:r>
            <a:r>
              <a:rPr lang="fr-FR" sz="2800" dirty="0"/>
              <a:t>possèdent </a:t>
            </a:r>
            <a:r>
              <a:rPr lang="fr-FR" sz="2800" dirty="0" smtClean="0"/>
              <a:t>les </a:t>
            </a:r>
            <a:r>
              <a:rPr lang="fr-FR" sz="2800" dirty="0"/>
              <a:t>caractéristiques désirées pour leurs applications </a:t>
            </a:r>
            <a:r>
              <a:rPr lang="fr-FR" sz="2800" dirty="0" smtClean="0"/>
              <a:t>industrielles. Elles représentent </a:t>
            </a:r>
            <a:r>
              <a:rPr lang="fr-FR" sz="2800" dirty="0"/>
              <a:t>40% des enzymes du marché mondial. Elles sont produites par une grande variété </a:t>
            </a:r>
            <a:r>
              <a:rPr lang="fr-FR" sz="2800" dirty="0" smtClean="0"/>
              <a:t>de moisissures. </a:t>
            </a:r>
            <a:r>
              <a:rPr lang="fr-FR" sz="2800" dirty="0"/>
              <a:t>Le grand succès des protéases microbiennes dans les systèmes biotechnologiques est attribué à </a:t>
            </a:r>
            <a:r>
              <a:rPr lang="fr-FR" sz="2800" dirty="0" smtClean="0"/>
              <a:t>leur </a:t>
            </a:r>
            <a:r>
              <a:rPr lang="fr-FR" sz="2800" dirty="0"/>
              <a:t>diversité biochimique très large, à la faisabilité de la culture de masse et la facilité des manipulations génétiques.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147248" cy="1052736"/>
          </a:xfrm>
        </p:spPr>
        <p:txBody>
          <a:bodyPr>
            <a:normAutofit/>
          </a:bodyPr>
          <a:lstStyle/>
          <a:p>
            <a:pPr algn="l"/>
            <a:r>
              <a:rPr lang="fr-FR" sz="3100" b="1" dirty="0"/>
              <a:t>2- Classification des acides aminés </a:t>
            </a:r>
            <a:r>
              <a:rPr lang="fr-FR" b="1" dirty="0"/>
              <a:t>: </a:t>
            </a:r>
            <a:endParaRPr lang="fr-FR" dirty="0">
              <a:solidFill>
                <a:schemeClr val="bg2">
                  <a:lumMod val="60000"/>
                  <a:lumOff val="40000"/>
                </a:schemeClr>
              </a:solidFill>
            </a:endParaRPr>
          </a:p>
        </p:txBody>
      </p:sp>
      <p:sp>
        <p:nvSpPr>
          <p:cNvPr id="3" name="Espace réservé du contenu 2"/>
          <p:cNvSpPr>
            <a:spLocks noGrp="1"/>
          </p:cNvSpPr>
          <p:nvPr>
            <p:ph idx="1"/>
          </p:nvPr>
        </p:nvSpPr>
        <p:spPr/>
        <p:txBody>
          <a:bodyPr/>
          <a:lstStyle/>
          <a:p>
            <a:pPr algn="just">
              <a:buNone/>
            </a:pP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201150" cy="523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5846"/>
            <a:ext cx="8640960" cy="6247864"/>
          </a:xfrm>
          <a:prstGeom prst="rect">
            <a:avLst/>
          </a:prstGeom>
        </p:spPr>
        <p:txBody>
          <a:bodyPr wrap="square">
            <a:spAutoFit/>
          </a:bodyPr>
          <a:lstStyle/>
          <a:p>
            <a:pPr algn="ctr"/>
            <a:r>
              <a:rPr lang="fr-FR" sz="3200" b="1" dirty="0">
                <a:solidFill>
                  <a:srgbClr val="FF0000"/>
                </a:solidFill>
              </a:rPr>
              <a:t>Les souches fongiques productrices d’enzyme </a:t>
            </a:r>
            <a:endParaRPr lang="fr-FR" sz="3200" dirty="0">
              <a:solidFill>
                <a:srgbClr val="FF0000"/>
              </a:solidFill>
            </a:endParaRPr>
          </a:p>
          <a:p>
            <a:pPr algn="just"/>
            <a:r>
              <a:rPr lang="fr-FR" sz="2400" dirty="0"/>
              <a:t>Les </a:t>
            </a:r>
            <a:r>
              <a:rPr lang="fr-FR" sz="2400" dirty="0" smtClean="0"/>
              <a:t>enzymes </a:t>
            </a:r>
            <a:r>
              <a:rPr lang="fr-FR" sz="2400" dirty="0"/>
              <a:t>fongiques sont les outils clés de la biotechnologie et reflètent de plus en plus l’importance et le rôle infini des moisissures dans les différentes applications alimentaires. Les protéases constituent les enzymes les plus importantes qui peuvent être produites par plusieurs genres fongiques tels qu’</a:t>
            </a:r>
            <a:r>
              <a:rPr lang="fr-FR" sz="2400" i="1" dirty="0"/>
              <a:t>Aspergillus, Penicillium, </a:t>
            </a:r>
            <a:r>
              <a:rPr lang="fr-FR" sz="2400" i="1" dirty="0" err="1"/>
              <a:t>Trichoderma</a:t>
            </a:r>
            <a:r>
              <a:rPr lang="fr-FR" sz="2400" i="1" dirty="0"/>
              <a:t>, Mucor, </a:t>
            </a:r>
            <a:r>
              <a:rPr lang="fr-FR" sz="2400" i="1" dirty="0" err="1"/>
              <a:t>Rhizopus</a:t>
            </a:r>
            <a:r>
              <a:rPr lang="fr-FR" sz="2400" i="1" dirty="0"/>
              <a:t>, </a:t>
            </a:r>
            <a:endParaRPr lang="fr-FR" sz="2400" dirty="0"/>
          </a:p>
          <a:p>
            <a:pPr algn="just"/>
            <a:r>
              <a:rPr lang="fr-FR" sz="2400" i="1" dirty="0" err="1"/>
              <a:t>Geotrichum</a:t>
            </a:r>
            <a:r>
              <a:rPr lang="fr-FR" sz="2400" dirty="0"/>
              <a:t>, </a:t>
            </a:r>
            <a:r>
              <a:rPr lang="fr-FR" sz="2400" i="1" dirty="0" err="1"/>
              <a:t>Fusarium</a:t>
            </a:r>
            <a:r>
              <a:rPr lang="fr-FR" sz="2400" i="1" dirty="0"/>
              <a:t>, </a:t>
            </a:r>
            <a:r>
              <a:rPr lang="fr-FR" sz="2400" i="1" dirty="0" err="1"/>
              <a:t>Rhizomucor</a:t>
            </a:r>
            <a:r>
              <a:rPr lang="fr-FR" sz="2400" i="1" dirty="0"/>
              <a:t>, </a:t>
            </a:r>
            <a:r>
              <a:rPr lang="fr-FR" sz="2400" i="1" dirty="0" err="1"/>
              <a:t>Endothia</a:t>
            </a:r>
            <a:r>
              <a:rPr lang="fr-FR" sz="2400" i="1" dirty="0"/>
              <a:t>, etc</a:t>
            </a:r>
            <a:r>
              <a:rPr lang="fr-FR" sz="2400" dirty="0"/>
              <a:t>. Ce groupe d’enzymes dispose de possibilités d’applications biotechnologiques très étendues. Actuellement elles sont de plus en plus utilisées en boulangerie, dans l’industrie alimentaire humaine et animale, dans les détergents pour lessives, dans l’industrie des tanneries et l’industrie pharmaceutique.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5846"/>
            <a:ext cx="8136904" cy="5632311"/>
          </a:xfrm>
          <a:prstGeom prst="rect">
            <a:avLst/>
          </a:prstGeom>
        </p:spPr>
        <p:txBody>
          <a:bodyPr wrap="square">
            <a:spAutoFit/>
          </a:bodyPr>
          <a:lstStyle/>
          <a:p>
            <a:pPr algn="just"/>
            <a:r>
              <a:rPr lang="fr-FR" sz="2400" b="1" dirty="0">
                <a:solidFill>
                  <a:srgbClr val="FF0000"/>
                </a:solidFill>
              </a:rPr>
              <a:t>Définition de l’enzyme recherché : </a:t>
            </a:r>
            <a:endParaRPr lang="fr-FR" sz="2400" dirty="0">
              <a:solidFill>
                <a:srgbClr val="FF0000"/>
              </a:solidFill>
            </a:endParaRPr>
          </a:p>
          <a:p>
            <a:pPr algn="just"/>
            <a:r>
              <a:rPr lang="fr-FR" sz="2400" dirty="0"/>
              <a:t>Avant de produire un enzyme, il est nécessaire de déterminer les propriétés qu’il devra posséder. Les trois principaux critères de définition sont les suivants : </a:t>
            </a:r>
          </a:p>
          <a:p>
            <a:pPr algn="just"/>
            <a:r>
              <a:rPr lang="fr-FR" sz="2400" dirty="0"/>
              <a:t> </a:t>
            </a:r>
            <a:r>
              <a:rPr lang="fr-FR" sz="2400" b="1" i="1" dirty="0"/>
              <a:t>La spécificité : </a:t>
            </a:r>
            <a:r>
              <a:rPr lang="fr-FR" sz="2400" dirty="0" smtClean="0"/>
              <a:t>dans </a:t>
            </a:r>
            <a:r>
              <a:rPr lang="fr-FR" sz="2400" dirty="0"/>
              <a:t>l’industrie, les enzymes </a:t>
            </a:r>
            <a:r>
              <a:rPr lang="fr-FR" sz="2400" dirty="0" smtClean="0"/>
              <a:t>sont souvent </a:t>
            </a:r>
            <a:r>
              <a:rPr lang="fr-FR" sz="2400" dirty="0"/>
              <a:t>utilisés pour hydrolyser des macromolécules complexes, dont les sites de coupure nécessitent généralement l’utilisation d’un type d’enzyme précis. </a:t>
            </a:r>
          </a:p>
          <a:p>
            <a:pPr algn="just"/>
            <a:r>
              <a:rPr lang="fr-FR" sz="2400" dirty="0"/>
              <a:t> </a:t>
            </a:r>
            <a:r>
              <a:rPr lang="fr-FR" sz="2400" b="1" i="1" dirty="0"/>
              <a:t>L’optimum de pH : </a:t>
            </a:r>
            <a:r>
              <a:rPr lang="fr-FR" sz="2400" dirty="0"/>
              <a:t>ce facteur a une influence variable selon les enzymes, chaque enzyme est </a:t>
            </a:r>
            <a:r>
              <a:rPr lang="fr-FR" sz="2400" dirty="0" smtClean="0"/>
              <a:t>activé </a:t>
            </a:r>
            <a:r>
              <a:rPr lang="fr-FR" sz="2400" dirty="0"/>
              <a:t>à un intervalle de pH précis. </a:t>
            </a:r>
          </a:p>
          <a:p>
            <a:pPr algn="just"/>
            <a:r>
              <a:rPr lang="fr-FR" sz="2400" dirty="0"/>
              <a:t> </a:t>
            </a:r>
            <a:r>
              <a:rPr lang="fr-FR" sz="2400" b="1" i="1" dirty="0"/>
              <a:t>L’optimum de température : </a:t>
            </a:r>
            <a:r>
              <a:rPr lang="fr-FR" sz="2400" dirty="0"/>
              <a:t>généralement, les utilisations souhaitent disposer d’enzyme supportant des températures élevées, de telles températures préservent la stérilité du milieu de réaction.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476672"/>
            <a:ext cx="7632848" cy="6555641"/>
          </a:xfrm>
          <a:prstGeom prst="rect">
            <a:avLst/>
          </a:prstGeom>
        </p:spPr>
        <p:txBody>
          <a:bodyPr wrap="square">
            <a:spAutoFit/>
          </a:bodyPr>
          <a:lstStyle/>
          <a:p>
            <a:pPr algn="just"/>
            <a:r>
              <a:rPr lang="fr-FR" sz="2800" b="1" dirty="0">
                <a:solidFill>
                  <a:srgbClr val="FF0000"/>
                </a:solidFill>
              </a:rPr>
              <a:t>Isolement et sélection de la souche fongique : </a:t>
            </a:r>
            <a:endParaRPr lang="fr-FR" sz="2800" dirty="0">
              <a:solidFill>
                <a:srgbClr val="FF0000"/>
              </a:solidFill>
            </a:endParaRPr>
          </a:p>
          <a:p>
            <a:pPr algn="just"/>
            <a:r>
              <a:rPr lang="fr-FR" sz="2800" dirty="0">
                <a:solidFill>
                  <a:srgbClr val="FF0000"/>
                </a:solidFill>
              </a:rPr>
              <a:t> </a:t>
            </a:r>
            <a:r>
              <a:rPr lang="fr-FR" sz="2800" b="1" i="1" dirty="0">
                <a:solidFill>
                  <a:srgbClr val="FF0000"/>
                </a:solidFill>
              </a:rPr>
              <a:t>Isolement : </a:t>
            </a:r>
            <a:r>
              <a:rPr lang="fr-FR" sz="2800" dirty="0"/>
              <a:t>La plupart des milieux naturels air, sol, eau et matières premières alimentaires peuvent servir de matériel de départ pour l’isolement des moisissures, ces échantillons naturels contiennent aussi plusieurs espèces bactériennes et des levures. L’élimination de ces microorganismes pour l’isolement sélectif des champignons filamenteux est réalisée par le traitement des milieux de cultures (milieux standard pour l’isolement) par un antibiotique. </a:t>
            </a:r>
          </a:p>
          <a:p>
            <a:pPr algn="just"/>
            <a:endParaRPr lang="fr-FR"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714356"/>
            <a:ext cx="8572560"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r-FR" sz="2800" dirty="0"/>
              <a:t>Pour permettre l’expression la plus complète possible des microorganismes recherchés, il est nécessaire de retenir au laboratoire les facteurs et paramètres de l’environnement naturel qui ont pu favoriser l’implantation d’une flore particulière à savoir : l’O2, la température, le pH et la lumière. </a:t>
            </a:r>
          </a:p>
          <a:p>
            <a:pPr algn="just"/>
            <a:r>
              <a:rPr lang="fr-FR" sz="2800" dirty="0"/>
              <a:t>La souche isolée pour être définitivement retenue doit présenter un certain nombre de caractéristiques : </a:t>
            </a:r>
          </a:p>
          <a:p>
            <a:pPr algn="just"/>
            <a:endParaRPr lang="fr-FR"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571480"/>
            <a:ext cx="8117504" cy="5643602"/>
          </a:xfrm>
          <a:prstGeom prst="rect">
            <a:avLst/>
          </a:prstGeom>
        </p:spPr>
        <p:txBody>
          <a:bodyPr/>
          <a:lstStyle/>
          <a:p>
            <a:pPr algn="just"/>
            <a:endParaRPr lang="fr-FR" sz="2800" dirty="0"/>
          </a:p>
          <a:p>
            <a:pPr algn="just"/>
            <a:r>
              <a:rPr lang="fr-FR" sz="2800" dirty="0"/>
              <a:t> Se développe dans un milieu simple et bon marché ; </a:t>
            </a:r>
          </a:p>
          <a:p>
            <a:pPr algn="just"/>
            <a:r>
              <a:rPr lang="fr-FR" sz="2800" dirty="0"/>
              <a:t> Produit le moins possible de métabolites secondaires ; </a:t>
            </a:r>
          </a:p>
          <a:p>
            <a:pPr algn="just"/>
            <a:r>
              <a:rPr lang="fr-FR" sz="2800" dirty="0"/>
              <a:t> Excrète l’enzyme de façon à ce que celui-ci soit facilement séparée et purifiée ; </a:t>
            </a:r>
          </a:p>
          <a:p>
            <a:pPr algn="just"/>
            <a:r>
              <a:rPr lang="fr-FR" sz="2800" dirty="0"/>
              <a:t> Ne pas conduire aux différents polluants ; </a:t>
            </a:r>
          </a:p>
          <a:p>
            <a:pPr algn="just"/>
            <a:r>
              <a:rPr lang="fr-FR" sz="2800" dirty="0"/>
              <a:t> Ne pas être pathogène ou produire des produits toxiques. </a:t>
            </a:r>
          </a:p>
          <a:p>
            <a:pPr marL="292100" marR="0" lvl="0" indent="-292100" algn="just" defTabSz="914400" rtl="0" eaLnBrk="1" fontAlgn="auto" latinLnBrk="0" hangingPunct="1">
              <a:lnSpc>
                <a:spcPct val="90000"/>
              </a:lnSpc>
              <a:spcBef>
                <a:spcPts val="0"/>
              </a:spcBef>
              <a:spcAft>
                <a:spcPts val="0"/>
              </a:spcAft>
              <a:buClr>
                <a:schemeClr val="accent1"/>
              </a:buClr>
              <a:buSzPct val="70000"/>
              <a:buFont typeface="Wingdings 2"/>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260648"/>
            <a:ext cx="8208912" cy="6124754"/>
          </a:xfrm>
          <a:prstGeom prst="rect">
            <a:avLst/>
          </a:prstGeom>
        </p:spPr>
        <p:txBody>
          <a:bodyPr wrap="square">
            <a:spAutoFit/>
          </a:bodyPr>
          <a:lstStyle/>
          <a:p>
            <a:pPr algn="just"/>
            <a:endParaRPr lang="fr-FR" sz="2800" dirty="0"/>
          </a:p>
          <a:p>
            <a:pPr algn="just"/>
            <a:r>
              <a:rPr lang="fr-FR" sz="2800" dirty="0">
                <a:solidFill>
                  <a:srgbClr val="FF0000"/>
                </a:solidFill>
              </a:rPr>
              <a:t> </a:t>
            </a:r>
            <a:r>
              <a:rPr lang="fr-FR" sz="2800" b="1" i="1" dirty="0">
                <a:solidFill>
                  <a:srgbClr val="FF0000"/>
                </a:solidFill>
              </a:rPr>
              <a:t>Sélection : </a:t>
            </a:r>
            <a:r>
              <a:rPr lang="fr-FR" sz="2800" dirty="0"/>
              <a:t>la mise en évidence de l’activité </a:t>
            </a:r>
            <a:r>
              <a:rPr lang="fr-FR" sz="2800" dirty="0" smtClean="0"/>
              <a:t>protéolytique par exemple </a:t>
            </a:r>
            <a:r>
              <a:rPr lang="fr-FR" sz="2800" dirty="0"/>
              <a:t>chez les souches fongiques isolées, nécessite un milieu de culture protéiné (tel que le Gélose au Lait), où les protéines jouent le rôle d’une source d’azote et même d’une source de carbone. Parfois, elles constituent un inducteur de la synthèse de protéases par les microorganismes. </a:t>
            </a:r>
            <a:endParaRPr lang="fr-FR" sz="2800" dirty="0" smtClean="0"/>
          </a:p>
          <a:p>
            <a:endParaRPr lang="fr-FR" sz="2800" dirty="0"/>
          </a:p>
          <a:p>
            <a:pPr algn="just"/>
            <a:r>
              <a:rPr lang="fr-FR" sz="2800" dirty="0"/>
              <a:t>L’observation d’une zone claire autour de la colonie microbienne prouve la production d’une ou de plusieurs protéases. </a:t>
            </a:r>
          </a:p>
          <a:p>
            <a:pPr algn="just"/>
            <a:endParaRPr lang="fr-FR"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474345"/>
            <a:ext cx="8064896" cy="6001643"/>
          </a:xfrm>
          <a:prstGeom prst="rect">
            <a:avLst/>
          </a:prstGeom>
        </p:spPr>
        <p:txBody>
          <a:bodyPr wrap="square">
            <a:spAutoFit/>
          </a:bodyPr>
          <a:lstStyle/>
          <a:p>
            <a:pPr algn="just"/>
            <a:r>
              <a:rPr lang="fr-FR" sz="2400" b="1" dirty="0">
                <a:solidFill>
                  <a:srgbClr val="FF0000"/>
                </a:solidFill>
                <a:latin typeface="Arial" pitchFamily="34" charset="0"/>
                <a:cs typeface="Arial" pitchFamily="34" charset="0"/>
              </a:rPr>
              <a:t>Production par fermentation : </a:t>
            </a:r>
            <a:endParaRPr lang="fr-FR" sz="2400" dirty="0">
              <a:solidFill>
                <a:srgbClr val="FF0000"/>
              </a:solidFill>
              <a:latin typeface="Arial" pitchFamily="34" charset="0"/>
              <a:cs typeface="Arial" pitchFamily="34" charset="0"/>
            </a:endParaRPr>
          </a:p>
          <a:p>
            <a:pPr algn="just"/>
            <a:r>
              <a:rPr lang="fr-FR" sz="2400" dirty="0">
                <a:latin typeface="Arial" pitchFamily="34" charset="0"/>
                <a:cs typeface="Arial" pitchFamily="34" charset="0"/>
              </a:rPr>
              <a:t>Traditionnellement, les enzymes microbiennes étaient produites par culture en surface, en couche mince sur milieu liquide ou milieu semi –solide. Cette technique présente des difficultés au niveau de contrôle de température d’aération et d’humidité, quoiqu’elle soit toujours utilisée pour la production de quelques enzymes fongique. </a:t>
            </a:r>
          </a:p>
          <a:p>
            <a:pPr algn="just"/>
            <a:r>
              <a:rPr lang="fr-FR" sz="2400" dirty="0">
                <a:latin typeface="Arial" pitchFamily="34" charset="0"/>
                <a:cs typeface="Arial" pitchFamily="34" charset="0"/>
              </a:rPr>
              <a:t>Actuellement, les cultures en milieu liquide, agité et submergées (fermées), sont préférées vue qu’ils sont mieux adaptées au différents contrôles par des méthodes modernes (pH, température…) et réduisent les risques de contamination. De plus elles se prêtent mieux aux opérations d’extrapolation et d’optimisation pour ce passage de fermenteur pilote de laboratoire au fermenteur industriel</a:t>
            </a:r>
            <a:r>
              <a:rPr lang="fr-FR" sz="2400" b="1" dirty="0">
                <a:latin typeface="Arial" pitchFamily="34" charset="0"/>
                <a:cs typeface="Arial" pitchFamily="34" charset="0"/>
              </a:rPr>
              <a:t>. </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620688"/>
            <a:ext cx="8280920" cy="5693866"/>
          </a:xfrm>
          <a:prstGeom prst="rect">
            <a:avLst/>
          </a:prstGeom>
        </p:spPr>
        <p:txBody>
          <a:bodyPr wrap="square">
            <a:spAutoFit/>
          </a:bodyPr>
          <a:lstStyle/>
          <a:p>
            <a:pPr algn="just"/>
            <a:r>
              <a:rPr lang="fr-FR" sz="2800" b="1" dirty="0">
                <a:solidFill>
                  <a:srgbClr val="FF0000"/>
                </a:solidFill>
              </a:rPr>
              <a:t>Extraction et purification : </a:t>
            </a:r>
            <a:endParaRPr lang="fr-FR" sz="2800" dirty="0">
              <a:solidFill>
                <a:srgbClr val="FF0000"/>
              </a:solidFill>
            </a:endParaRPr>
          </a:p>
          <a:p>
            <a:pPr algn="just"/>
            <a:r>
              <a:rPr lang="fr-FR" sz="2800" dirty="0"/>
              <a:t>Après la fermentation, les enzymes doivent être séparées des cultures et des milieux par les différentes méthodes de séparation telle que : la centrifugation, la filtration et la précipitation. Dans le cas d’enzymes </a:t>
            </a:r>
            <a:r>
              <a:rPr lang="fr-FR" sz="2800" dirty="0" err="1"/>
              <a:t>endocellulaires</a:t>
            </a:r>
            <a:r>
              <a:rPr lang="fr-FR" sz="2800" dirty="0"/>
              <a:t>, la récupération est plus difficile et nécessite une étape supplémentaire pour l’éclatement de la paroi ou de la membrane cellulaire par broyage ou lyse des cellules microbiennes. En fin, les enzymes (</a:t>
            </a:r>
            <a:r>
              <a:rPr lang="fr-FR" sz="2800" dirty="0" err="1"/>
              <a:t>endo</a:t>
            </a:r>
            <a:r>
              <a:rPr lang="fr-FR" sz="2800" dirty="0"/>
              <a:t> ou </a:t>
            </a:r>
            <a:r>
              <a:rPr lang="fr-FR" sz="2800" dirty="0" err="1"/>
              <a:t>exocellulaires</a:t>
            </a:r>
            <a:r>
              <a:rPr lang="fr-FR" sz="2800" dirty="0"/>
              <a:t>) sont purifiées par des procédés mécaniques, physiques ou chimiques.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7246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424936" cy="607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51829"/>
          </a:xfrm>
        </p:spPr>
        <p:txBody>
          <a:bodyPr>
            <a:normAutofit fontScale="77500" lnSpcReduction="20000"/>
          </a:bodyPr>
          <a:lstStyle/>
          <a:p>
            <a:r>
              <a:rPr lang="fr-FR" dirty="0">
                <a:latin typeface="Arial" pitchFamily="34" charset="0"/>
                <a:cs typeface="Arial" pitchFamily="34" charset="0"/>
              </a:rPr>
              <a:t>Il existe plusieurs modes de classification des acides aminés : </a:t>
            </a:r>
          </a:p>
          <a:p>
            <a:endParaRPr lang="fr-FR" dirty="0" smtClean="0">
              <a:latin typeface="Arial" pitchFamily="34" charset="0"/>
              <a:cs typeface="Arial" pitchFamily="34" charset="0"/>
            </a:endParaRPr>
          </a:p>
          <a:p>
            <a:r>
              <a:rPr lang="fr-FR" dirty="0" smtClean="0">
                <a:latin typeface="Arial" pitchFamily="34" charset="0"/>
                <a:cs typeface="Arial" pitchFamily="34" charset="0"/>
              </a:rPr>
              <a:t>En </a:t>
            </a:r>
            <a:r>
              <a:rPr lang="fr-FR" dirty="0">
                <a:latin typeface="Arial" pitchFamily="34" charset="0"/>
                <a:cs typeface="Arial" pitchFamily="34" charset="0"/>
              </a:rPr>
              <a:t>fonction de la </a:t>
            </a:r>
            <a:r>
              <a:rPr lang="fr-FR" dirty="0">
                <a:solidFill>
                  <a:srgbClr val="00B050"/>
                </a:solidFill>
                <a:latin typeface="Arial" pitchFamily="34" charset="0"/>
                <a:cs typeface="Arial" pitchFamily="34" charset="0"/>
              </a:rPr>
              <a:t>nature de leurs chaînes latérales </a:t>
            </a:r>
            <a:r>
              <a:rPr lang="fr-FR" dirty="0">
                <a:latin typeface="Arial" pitchFamily="34" charset="0"/>
                <a:cs typeface="Arial" pitchFamily="34" charset="0"/>
              </a:rPr>
              <a:t>: </a:t>
            </a:r>
            <a:r>
              <a:rPr lang="fr-FR" i="1" dirty="0">
                <a:solidFill>
                  <a:srgbClr val="FF0000"/>
                </a:solidFill>
                <a:latin typeface="Arial" pitchFamily="34" charset="0"/>
                <a:cs typeface="Arial" pitchFamily="34" charset="0"/>
              </a:rPr>
              <a:t>Aliphatiques </a:t>
            </a:r>
            <a:r>
              <a:rPr lang="fr-FR" dirty="0">
                <a:latin typeface="Arial" pitchFamily="34" charset="0"/>
                <a:cs typeface="Arial" pitchFamily="34" charset="0"/>
              </a:rPr>
              <a:t>(Glycine, Alanine, Valine, Leucine, Isoleucine) ; </a:t>
            </a:r>
            <a:r>
              <a:rPr lang="fr-FR" i="1" dirty="0">
                <a:latin typeface="Arial" pitchFamily="34" charset="0"/>
                <a:cs typeface="Arial" pitchFamily="34" charset="0"/>
              </a:rPr>
              <a:t>Hydroxylés/soufrés </a:t>
            </a:r>
            <a:r>
              <a:rPr lang="fr-FR" dirty="0">
                <a:latin typeface="Arial" pitchFamily="34" charset="0"/>
                <a:cs typeface="Arial" pitchFamily="34" charset="0"/>
              </a:rPr>
              <a:t>(Sérine, Cystéine, Thréonine, Méthionine) ; </a:t>
            </a:r>
            <a:r>
              <a:rPr lang="fr-FR" i="1" dirty="0">
                <a:solidFill>
                  <a:srgbClr val="FF0000"/>
                </a:solidFill>
                <a:latin typeface="Arial" pitchFamily="34" charset="0"/>
                <a:cs typeface="Arial" pitchFamily="34" charset="0"/>
              </a:rPr>
              <a:t>Cycliques</a:t>
            </a:r>
            <a:r>
              <a:rPr lang="fr-FR" i="1" dirty="0">
                <a:latin typeface="Arial" pitchFamily="34" charset="0"/>
                <a:cs typeface="Arial" pitchFamily="34" charset="0"/>
              </a:rPr>
              <a:t> </a:t>
            </a:r>
            <a:r>
              <a:rPr lang="fr-FR" dirty="0">
                <a:latin typeface="Arial" pitchFamily="34" charset="0"/>
                <a:cs typeface="Arial" pitchFamily="34" charset="0"/>
              </a:rPr>
              <a:t>(Proline) ; </a:t>
            </a:r>
            <a:r>
              <a:rPr lang="fr-FR" i="1" dirty="0">
                <a:solidFill>
                  <a:srgbClr val="FF0000"/>
                </a:solidFill>
                <a:latin typeface="Arial" pitchFamily="34" charset="0"/>
                <a:cs typeface="Arial" pitchFamily="34" charset="0"/>
              </a:rPr>
              <a:t>Aromatiques </a:t>
            </a:r>
            <a:r>
              <a:rPr lang="fr-FR" dirty="0">
                <a:latin typeface="Arial" pitchFamily="34" charset="0"/>
                <a:cs typeface="Arial" pitchFamily="34" charset="0"/>
              </a:rPr>
              <a:t>(Phénylalanine, Tyrosine, Tryptophane) ; </a:t>
            </a:r>
            <a:r>
              <a:rPr lang="fr-FR" i="1" dirty="0">
                <a:solidFill>
                  <a:srgbClr val="FF0000"/>
                </a:solidFill>
                <a:latin typeface="Arial" pitchFamily="34" charset="0"/>
                <a:cs typeface="Arial" pitchFamily="34" charset="0"/>
              </a:rPr>
              <a:t>Basiques</a:t>
            </a:r>
            <a:r>
              <a:rPr lang="fr-FR" i="1" dirty="0">
                <a:latin typeface="Arial" pitchFamily="34" charset="0"/>
                <a:cs typeface="Arial" pitchFamily="34" charset="0"/>
              </a:rPr>
              <a:t> </a:t>
            </a:r>
            <a:r>
              <a:rPr lang="fr-FR" dirty="0">
                <a:latin typeface="Arial" pitchFamily="34" charset="0"/>
                <a:cs typeface="Arial" pitchFamily="34" charset="0"/>
              </a:rPr>
              <a:t>(Histidine, Lysine, Arginine) et </a:t>
            </a:r>
            <a:r>
              <a:rPr lang="fr-FR" i="1" dirty="0">
                <a:solidFill>
                  <a:srgbClr val="FF0000"/>
                </a:solidFill>
                <a:latin typeface="Arial" pitchFamily="34" charset="0"/>
                <a:cs typeface="Arial" pitchFamily="34" charset="0"/>
              </a:rPr>
              <a:t>acides</a:t>
            </a:r>
            <a:r>
              <a:rPr lang="fr-FR" i="1" dirty="0">
                <a:latin typeface="Arial" pitchFamily="34" charset="0"/>
                <a:cs typeface="Arial" pitchFamily="34" charset="0"/>
              </a:rPr>
              <a:t> </a:t>
            </a:r>
            <a:r>
              <a:rPr lang="fr-FR" dirty="0">
                <a:latin typeface="Arial" pitchFamily="34" charset="0"/>
                <a:cs typeface="Arial" pitchFamily="34" charset="0"/>
              </a:rPr>
              <a:t>(Acide Aspartique, Acide Glutamique). </a:t>
            </a:r>
          </a:p>
          <a:p>
            <a:r>
              <a:rPr lang="fr-FR" dirty="0">
                <a:latin typeface="Arial" pitchFamily="34" charset="0"/>
                <a:cs typeface="Arial" pitchFamily="34" charset="0"/>
              </a:rPr>
              <a:t> En fonction de </a:t>
            </a:r>
            <a:r>
              <a:rPr lang="fr-FR" dirty="0">
                <a:solidFill>
                  <a:srgbClr val="00B050"/>
                </a:solidFill>
                <a:latin typeface="Arial" pitchFamily="34" charset="0"/>
                <a:cs typeface="Arial" pitchFamily="34" charset="0"/>
              </a:rPr>
              <a:t>la polarité et de la charge des chaines latérales à pH neutre </a:t>
            </a:r>
            <a:r>
              <a:rPr lang="fr-FR" dirty="0">
                <a:latin typeface="Arial" pitchFamily="34" charset="0"/>
                <a:cs typeface="Arial" pitchFamily="34" charset="0"/>
              </a:rPr>
              <a:t>: </a:t>
            </a:r>
            <a:r>
              <a:rPr lang="fr-FR" i="1" dirty="0">
                <a:latin typeface="Arial" pitchFamily="34" charset="0"/>
                <a:cs typeface="Arial" pitchFamily="34" charset="0"/>
              </a:rPr>
              <a:t>Chargées positivement à pH neutre </a:t>
            </a:r>
            <a:r>
              <a:rPr lang="fr-FR" dirty="0">
                <a:latin typeface="Arial" pitchFamily="34" charset="0"/>
                <a:cs typeface="Arial" pitchFamily="34" charset="0"/>
              </a:rPr>
              <a:t>(Lys, </a:t>
            </a:r>
            <a:r>
              <a:rPr lang="fr-FR" dirty="0" err="1">
                <a:latin typeface="Arial" pitchFamily="34" charset="0"/>
                <a:cs typeface="Arial" pitchFamily="34" charset="0"/>
              </a:rPr>
              <a:t>Arg</a:t>
            </a:r>
            <a:r>
              <a:rPr lang="fr-FR" dirty="0">
                <a:latin typeface="Arial" pitchFamily="34" charset="0"/>
                <a:cs typeface="Arial" pitchFamily="34" charset="0"/>
              </a:rPr>
              <a:t>, </a:t>
            </a:r>
            <a:r>
              <a:rPr lang="fr-FR" dirty="0" err="1">
                <a:latin typeface="Arial" pitchFamily="34" charset="0"/>
                <a:cs typeface="Arial" pitchFamily="34" charset="0"/>
              </a:rPr>
              <a:t>His</a:t>
            </a:r>
            <a:r>
              <a:rPr lang="fr-FR" dirty="0">
                <a:latin typeface="Arial" pitchFamily="34" charset="0"/>
                <a:cs typeface="Arial" pitchFamily="34" charset="0"/>
              </a:rPr>
              <a:t>) ; </a:t>
            </a:r>
            <a:r>
              <a:rPr lang="fr-FR" i="1" dirty="0">
                <a:latin typeface="Arial" pitchFamily="34" charset="0"/>
                <a:cs typeface="Arial" pitchFamily="34" charset="0"/>
              </a:rPr>
              <a:t>Chargées négativement à pH neutre </a:t>
            </a:r>
            <a:r>
              <a:rPr lang="fr-FR" dirty="0">
                <a:latin typeface="Arial" pitchFamily="34" charset="0"/>
                <a:cs typeface="Arial" pitchFamily="34" charset="0"/>
              </a:rPr>
              <a:t>(</a:t>
            </a:r>
            <a:r>
              <a:rPr lang="fr-FR" dirty="0" err="1">
                <a:latin typeface="Arial" pitchFamily="34" charset="0"/>
                <a:cs typeface="Arial" pitchFamily="34" charset="0"/>
              </a:rPr>
              <a:t>Asp</a:t>
            </a:r>
            <a:r>
              <a:rPr lang="fr-FR" dirty="0">
                <a:latin typeface="Arial" pitchFamily="34" charset="0"/>
                <a:cs typeface="Arial" pitchFamily="34" charset="0"/>
              </a:rPr>
              <a:t>, Glu) ; </a:t>
            </a:r>
            <a:r>
              <a:rPr lang="fr-FR" i="1" dirty="0">
                <a:latin typeface="Arial" pitchFamily="34" charset="0"/>
                <a:cs typeface="Arial" pitchFamily="34" charset="0"/>
              </a:rPr>
              <a:t>Non chargées à pH neutre mais polaire </a:t>
            </a:r>
            <a:r>
              <a:rPr lang="fr-FR" dirty="0">
                <a:latin typeface="Arial" pitchFamily="34" charset="0"/>
                <a:cs typeface="Arial" pitchFamily="34" charset="0"/>
              </a:rPr>
              <a:t>(</a:t>
            </a:r>
            <a:r>
              <a:rPr lang="fr-FR" dirty="0" err="1">
                <a:latin typeface="Arial" pitchFamily="34" charset="0"/>
                <a:cs typeface="Arial" pitchFamily="34" charset="0"/>
              </a:rPr>
              <a:t>Ser</a:t>
            </a:r>
            <a:r>
              <a:rPr lang="fr-FR" dirty="0">
                <a:latin typeface="Arial" pitchFamily="34" charset="0"/>
                <a:cs typeface="Arial" pitchFamily="34" charset="0"/>
              </a:rPr>
              <a:t>, </a:t>
            </a:r>
            <a:r>
              <a:rPr lang="fr-FR" dirty="0" err="1">
                <a:latin typeface="Arial" pitchFamily="34" charset="0"/>
                <a:cs typeface="Arial" pitchFamily="34" charset="0"/>
              </a:rPr>
              <a:t>Thr</a:t>
            </a:r>
            <a:r>
              <a:rPr lang="fr-FR" dirty="0">
                <a:latin typeface="Arial" pitchFamily="34" charset="0"/>
                <a:cs typeface="Arial" pitchFamily="34" charset="0"/>
              </a:rPr>
              <a:t>, </a:t>
            </a:r>
            <a:r>
              <a:rPr lang="fr-FR" dirty="0" err="1">
                <a:latin typeface="Arial" pitchFamily="34" charset="0"/>
                <a:cs typeface="Arial" pitchFamily="34" charset="0"/>
              </a:rPr>
              <a:t>Cys</a:t>
            </a:r>
            <a:r>
              <a:rPr lang="fr-FR" dirty="0">
                <a:latin typeface="Arial" pitchFamily="34" charset="0"/>
                <a:cs typeface="Arial" pitchFamily="34" charset="0"/>
              </a:rPr>
              <a:t>, </a:t>
            </a:r>
            <a:r>
              <a:rPr lang="fr-FR" dirty="0" err="1">
                <a:latin typeface="Arial" pitchFamily="34" charset="0"/>
                <a:cs typeface="Arial" pitchFamily="34" charset="0"/>
              </a:rPr>
              <a:t>Asn</a:t>
            </a:r>
            <a:r>
              <a:rPr lang="fr-FR" dirty="0">
                <a:latin typeface="Arial" pitchFamily="34" charset="0"/>
                <a:cs typeface="Arial" pitchFamily="34" charset="0"/>
              </a:rPr>
              <a:t>, </a:t>
            </a:r>
            <a:r>
              <a:rPr lang="fr-FR" dirty="0" err="1">
                <a:latin typeface="Arial" pitchFamily="34" charset="0"/>
                <a:cs typeface="Arial" pitchFamily="34" charset="0"/>
              </a:rPr>
              <a:t>Gln</a:t>
            </a:r>
            <a:r>
              <a:rPr lang="fr-FR" dirty="0">
                <a:latin typeface="Arial" pitchFamily="34" charset="0"/>
                <a:cs typeface="Arial" pitchFamily="34" charset="0"/>
              </a:rPr>
              <a:t>, Tyr) et </a:t>
            </a:r>
            <a:r>
              <a:rPr lang="fr-FR" i="1" dirty="0">
                <a:latin typeface="Arial" pitchFamily="34" charset="0"/>
                <a:cs typeface="Arial" pitchFamily="34" charset="0"/>
              </a:rPr>
              <a:t>non chargées à pH neutre mais apolaire (ou hydrophobe) </a:t>
            </a:r>
            <a:r>
              <a:rPr lang="fr-FR" dirty="0">
                <a:latin typeface="Arial" pitchFamily="34" charset="0"/>
                <a:cs typeface="Arial" pitchFamily="34" charset="0"/>
              </a:rPr>
              <a:t>(</a:t>
            </a:r>
            <a:r>
              <a:rPr lang="fr-FR" dirty="0" err="1">
                <a:latin typeface="Arial" pitchFamily="34" charset="0"/>
                <a:cs typeface="Arial" pitchFamily="34" charset="0"/>
              </a:rPr>
              <a:t>Gly</a:t>
            </a:r>
            <a:r>
              <a:rPr lang="fr-FR" dirty="0">
                <a:latin typeface="Arial" pitchFamily="34" charset="0"/>
                <a:cs typeface="Arial" pitchFamily="34" charset="0"/>
              </a:rPr>
              <a:t>, </a:t>
            </a:r>
            <a:r>
              <a:rPr lang="fr-FR" dirty="0" err="1">
                <a:latin typeface="Arial" pitchFamily="34" charset="0"/>
                <a:cs typeface="Arial" pitchFamily="34" charset="0"/>
              </a:rPr>
              <a:t>Ala</a:t>
            </a:r>
            <a:r>
              <a:rPr lang="fr-FR" dirty="0">
                <a:latin typeface="Arial" pitchFamily="34" charset="0"/>
                <a:cs typeface="Arial" pitchFamily="34" charset="0"/>
              </a:rPr>
              <a:t>, Val, Leu, Ile, Met, </a:t>
            </a:r>
            <a:r>
              <a:rPr lang="fr-FR" dirty="0" err="1">
                <a:latin typeface="Arial" pitchFamily="34" charset="0"/>
                <a:cs typeface="Arial" pitchFamily="34" charset="0"/>
              </a:rPr>
              <a:t>Phe</a:t>
            </a:r>
            <a:r>
              <a:rPr lang="fr-FR" dirty="0">
                <a:latin typeface="Arial" pitchFamily="34" charset="0"/>
                <a:cs typeface="Arial" pitchFamily="34" charset="0"/>
              </a:rPr>
              <a:t>, </a:t>
            </a:r>
            <a:r>
              <a:rPr lang="fr-FR" dirty="0" err="1">
                <a:latin typeface="Arial" pitchFamily="34" charset="0"/>
                <a:cs typeface="Arial" pitchFamily="34" charset="0"/>
              </a:rPr>
              <a:t>Trp</a:t>
            </a:r>
            <a:r>
              <a:rPr lang="fr-FR" dirty="0">
                <a:latin typeface="Arial" pitchFamily="34" charset="0"/>
                <a:cs typeface="Arial" pitchFamily="34" charset="0"/>
              </a:rPr>
              <a:t>, Pro). </a:t>
            </a:r>
          </a:p>
          <a:p>
            <a:pPr algn="just">
              <a:buNone/>
            </a:pPr>
            <a:endParaRPr lang="fr-FR" dirty="0">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764704"/>
            <a:ext cx="7776864" cy="3970318"/>
          </a:xfrm>
          <a:prstGeom prst="rect">
            <a:avLst/>
          </a:prstGeom>
        </p:spPr>
        <p:txBody>
          <a:bodyPr wrap="square">
            <a:spAutoFit/>
          </a:bodyPr>
          <a:lstStyle/>
          <a:p>
            <a:r>
              <a:rPr lang="fr-FR" sz="2800" b="1" i="1" dirty="0">
                <a:solidFill>
                  <a:srgbClr val="FF0000"/>
                </a:solidFill>
              </a:rPr>
              <a:t>Mutagenèse dirigée sur la séquence codant pour l’enzyme : </a:t>
            </a:r>
            <a:endParaRPr lang="fr-FR" sz="2800" dirty="0">
              <a:solidFill>
                <a:srgbClr val="FF0000"/>
              </a:solidFill>
            </a:endParaRPr>
          </a:p>
          <a:p>
            <a:r>
              <a:rPr lang="fr-FR" sz="2800" b="1" dirty="0">
                <a:solidFill>
                  <a:srgbClr val="FF0000"/>
                </a:solidFill>
              </a:rPr>
              <a:t>II-1-Définition de la mutagenèse dirigée : </a:t>
            </a:r>
            <a:endParaRPr lang="fr-FR" sz="2800" b="1" dirty="0" smtClean="0">
              <a:solidFill>
                <a:srgbClr val="FF0000"/>
              </a:solidFill>
            </a:endParaRPr>
          </a:p>
          <a:p>
            <a:endParaRPr lang="fr-FR" sz="2800" dirty="0">
              <a:solidFill>
                <a:srgbClr val="FF0000"/>
              </a:solidFill>
            </a:endParaRPr>
          </a:p>
          <a:p>
            <a:r>
              <a:rPr lang="fr-FR" sz="2800" dirty="0"/>
              <a:t>C’est un processus artificiel, précis et réalisé volontairement, où une séquence d’ADN est mutée à un endroit précis. Cette méthode est employée pour modifier les structures de l'ADN, l'ARN et des protéines.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27348" y="857232"/>
            <a:ext cx="8496944" cy="5472608"/>
          </a:xfrm>
          <a:prstGeom prst="rect">
            <a:avLst/>
          </a:prstGeom>
        </p:spPr>
        <p:txBody>
          <a:bodyPr/>
          <a:lstStyle/>
          <a:p>
            <a:pPr marL="292100" marR="0" lvl="0" indent="-292100" algn="just"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algn="just"/>
            <a:endParaRPr lang="fr-FR" sz="3200" dirty="0"/>
          </a:p>
          <a:p>
            <a:pPr algn="just"/>
            <a:r>
              <a:rPr lang="fr-FR" sz="2800" b="1" i="1" dirty="0">
                <a:solidFill>
                  <a:srgbClr val="FF0000"/>
                </a:solidFill>
              </a:rPr>
              <a:t>Définition :</a:t>
            </a:r>
            <a:r>
              <a:rPr lang="fr-FR" sz="3200" b="1" i="1" dirty="0"/>
              <a:t> </a:t>
            </a:r>
            <a:r>
              <a:rPr lang="fr-FR" sz="3200" dirty="0"/>
              <a:t>"</a:t>
            </a:r>
            <a:r>
              <a:rPr lang="fr-FR" sz="3200" i="1" dirty="0" err="1"/>
              <a:t>Polymerase</a:t>
            </a:r>
            <a:r>
              <a:rPr lang="fr-FR" sz="3200" i="1" dirty="0"/>
              <a:t> Chain </a:t>
            </a:r>
            <a:r>
              <a:rPr lang="fr-FR" sz="3200" i="1" dirty="0" err="1"/>
              <a:t>Reaction</a:t>
            </a:r>
            <a:r>
              <a:rPr lang="fr-FR" sz="3200" dirty="0"/>
              <a:t>", est une réaction de polymérisation en chaîne. C'est une technique d'amplification enzymatique (</a:t>
            </a:r>
            <a:r>
              <a:rPr lang="fr-FR" sz="3200" dirty="0" err="1"/>
              <a:t>Taq</a:t>
            </a:r>
            <a:r>
              <a:rPr lang="fr-FR" sz="3200" dirty="0"/>
              <a:t> polymérase) qui permet à partir d'un fragment d'ADN, d'obtenir un grand nombre </a:t>
            </a:r>
            <a:r>
              <a:rPr lang="fr-FR" sz="3200" dirty="0" smtClean="0"/>
              <a:t>de </a:t>
            </a:r>
            <a:r>
              <a:rPr lang="fr-FR" sz="3200" dirty="0"/>
              <a:t>copies identiques de ce même fragment. Cette </a:t>
            </a:r>
            <a:r>
              <a:rPr lang="fr-FR" sz="3200" dirty="0" smtClean="0"/>
              <a:t>opération est </a:t>
            </a:r>
            <a:r>
              <a:rPr lang="fr-FR" sz="3200" dirty="0" err="1" smtClean="0"/>
              <a:t>moin</a:t>
            </a:r>
            <a:r>
              <a:rPr lang="fr-FR" sz="3200" dirty="0" smtClean="0"/>
              <a:t> lourde que le </a:t>
            </a:r>
            <a:r>
              <a:rPr lang="fr-FR" sz="3200" dirty="0" err="1" smtClean="0"/>
              <a:t>clonnage</a:t>
            </a:r>
            <a:r>
              <a:rPr lang="fr-FR" sz="3200" dirty="0" smtClean="0"/>
              <a:t>, puisque l’ensemble de l’opération  </a:t>
            </a:r>
            <a:r>
              <a:rPr lang="fr-FR" sz="3200" dirty="0"/>
              <a:t>est réalisée </a:t>
            </a:r>
            <a:r>
              <a:rPr lang="fr-FR" sz="3200" i="1" dirty="0"/>
              <a:t>In Vitro</a:t>
            </a:r>
            <a:r>
              <a:rPr lang="fr-FR" sz="3200" dirty="0"/>
              <a:t>. </a:t>
            </a:r>
          </a:p>
          <a:p>
            <a:pPr algn="just"/>
            <a:r>
              <a:rPr lang="fr-FR" sz="3200" dirty="0"/>
              <a:t> </a:t>
            </a:r>
            <a:r>
              <a:rPr lang="fr-FR" sz="2800" b="1" i="1" dirty="0">
                <a:solidFill>
                  <a:srgbClr val="FF0000"/>
                </a:solidFill>
              </a:rPr>
              <a:t>Méthode : </a:t>
            </a:r>
            <a:endParaRPr lang="fr-FR" sz="2800" dirty="0">
              <a:solidFill>
                <a:srgbClr val="FF0000"/>
              </a:solidFill>
            </a:endParaRPr>
          </a:p>
          <a:p>
            <a:pPr marL="292100" marR="0" lvl="0" indent="-292100" algn="just" defTabSz="914400" rtl="0" eaLnBrk="1" fontAlgn="auto" latinLnBrk="0" hangingPunct="1">
              <a:lnSpc>
                <a:spcPct val="100000"/>
              </a:lnSpc>
              <a:spcBef>
                <a:spcPts val="0"/>
              </a:spcBef>
              <a:spcAft>
                <a:spcPts val="0"/>
              </a:spcAft>
              <a:buClr>
                <a:schemeClr val="accent1"/>
              </a:buClr>
              <a:buSzPct val="70000"/>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Rectangle 2"/>
          <p:cNvSpPr/>
          <p:nvPr/>
        </p:nvSpPr>
        <p:spPr>
          <a:xfrm>
            <a:off x="3571868" y="857232"/>
            <a:ext cx="3559116" cy="523220"/>
          </a:xfrm>
          <a:prstGeom prst="rect">
            <a:avLst/>
          </a:prstGeom>
        </p:spPr>
        <p:txBody>
          <a:bodyPr wrap="none">
            <a:spAutoFit/>
          </a:bodyPr>
          <a:lstStyle/>
          <a:p>
            <a:r>
              <a:rPr lang="fr-FR" sz="2800" b="1" i="1" dirty="0">
                <a:solidFill>
                  <a:srgbClr val="FF0000"/>
                </a:solidFill>
              </a:rPr>
              <a:t>Rappel sur la PCR : </a:t>
            </a:r>
            <a:endParaRPr lang="fr-FR" sz="2800"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8424936" cy="2677656"/>
          </a:xfrm>
          <a:prstGeom prst="rect">
            <a:avLst/>
          </a:prstGeom>
        </p:spPr>
        <p:txBody>
          <a:bodyPr wrap="square">
            <a:spAutoFit/>
          </a:bodyPr>
          <a:lstStyle/>
          <a:p>
            <a:pPr algn="just"/>
            <a:r>
              <a:rPr lang="fr-FR" sz="2400" dirty="0"/>
              <a:t>Il faut connaitre la séquence de l’ADN sur une vingtaine de nucléotides qui encadre le fragment que l’on désire amplifier. On pourra donc synthétisé des séquences complémentaires de celles-ci qui permettront à l’ADN polymérase de commencer la synthèse</a:t>
            </a:r>
          </a:p>
          <a:p>
            <a:pPr algn="just"/>
            <a:r>
              <a:rPr lang="fr-FR" sz="2400" dirty="0"/>
              <a:t>La technique se fait par une succession de cycles comportant les étapes suivantes :</a:t>
            </a:r>
          </a:p>
        </p:txBody>
      </p:sp>
      <p:sp>
        <p:nvSpPr>
          <p:cNvPr id="3" name="Rectangle 2"/>
          <p:cNvSpPr/>
          <p:nvPr/>
        </p:nvSpPr>
        <p:spPr>
          <a:xfrm>
            <a:off x="539552" y="3501008"/>
            <a:ext cx="7632848" cy="2677656"/>
          </a:xfrm>
          <a:prstGeom prst="rect">
            <a:avLst/>
          </a:prstGeom>
        </p:spPr>
        <p:txBody>
          <a:bodyPr wrap="square">
            <a:spAutoFit/>
          </a:bodyPr>
          <a:lstStyle/>
          <a:p>
            <a:pPr lvl="0" algn="just"/>
            <a:r>
              <a:rPr lang="fr-FR" sz="2800" dirty="0" smtClean="0"/>
              <a:t>- Dénaturation </a:t>
            </a:r>
            <a:r>
              <a:rPr lang="fr-FR" sz="2800" dirty="0"/>
              <a:t>de l’ADN à la chaleur pour séparer les deux brins</a:t>
            </a:r>
          </a:p>
          <a:p>
            <a:pPr lvl="0" algn="just"/>
            <a:r>
              <a:rPr lang="fr-FR" sz="2800" dirty="0" smtClean="0"/>
              <a:t>- Hybridation </a:t>
            </a:r>
            <a:r>
              <a:rPr lang="fr-FR" sz="2800" dirty="0"/>
              <a:t>de chaque brin avec une amorce spécifique</a:t>
            </a:r>
          </a:p>
          <a:p>
            <a:pPr lvl="0" algn="just"/>
            <a:r>
              <a:rPr lang="fr-FR" sz="2800" dirty="0" smtClean="0"/>
              <a:t>- Extension </a:t>
            </a:r>
            <a:r>
              <a:rPr lang="fr-FR" sz="2800" dirty="0"/>
              <a:t>de ces amorces grâce à une ADN polymérase </a:t>
            </a:r>
          </a:p>
        </p:txBody>
      </p:sp>
    </p:spTree>
    <p:extLst>
      <p:ext uri="{BB962C8B-B14F-4D97-AF65-F5344CB8AC3E}">
        <p14:creationId xmlns:p14="http://schemas.microsoft.com/office/powerpoint/2010/main" val="26536494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508"/>
            <a:ext cx="8712968" cy="679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2656"/>
            <a:ext cx="9144000" cy="6001643"/>
          </a:xfrm>
          <a:prstGeom prst="rect">
            <a:avLst/>
          </a:prstGeom>
        </p:spPr>
        <p:txBody>
          <a:bodyPr wrap="square">
            <a:spAutoFit/>
          </a:bodyPr>
          <a:lstStyle/>
          <a:p>
            <a:pPr algn="ctr"/>
            <a:r>
              <a:rPr lang="fr-FR" sz="2400" b="1" dirty="0">
                <a:solidFill>
                  <a:srgbClr val="FF0000"/>
                </a:solidFill>
              </a:rPr>
              <a:t>Méthodes de la mutagenèse dirigée : </a:t>
            </a:r>
            <a:endParaRPr lang="fr-FR" sz="2400" dirty="0">
              <a:solidFill>
                <a:srgbClr val="FF0000"/>
              </a:solidFill>
            </a:endParaRPr>
          </a:p>
          <a:p>
            <a:pPr algn="just"/>
            <a:r>
              <a:rPr lang="fr-FR" sz="2400" dirty="0"/>
              <a:t>Il existe plusieurs méthodes de création de mutagenèse : la mutagénèse par remplacement des cassettes et la mutagénèse par PCR sont les principaux types. </a:t>
            </a:r>
          </a:p>
          <a:p>
            <a:pPr algn="just"/>
            <a:r>
              <a:rPr lang="fr-FR" sz="2400" b="1" dirty="0" smtClean="0">
                <a:solidFill>
                  <a:srgbClr val="FF0000"/>
                </a:solidFill>
              </a:rPr>
              <a:t>La </a:t>
            </a:r>
            <a:r>
              <a:rPr lang="fr-FR" sz="2400" b="1" dirty="0">
                <a:solidFill>
                  <a:srgbClr val="FF0000"/>
                </a:solidFill>
              </a:rPr>
              <a:t>mutagenèse dirigée par remplacement des cassettes : </a:t>
            </a:r>
            <a:endParaRPr lang="fr-FR" sz="2400" dirty="0">
              <a:solidFill>
                <a:srgbClr val="FF0000"/>
              </a:solidFill>
            </a:endParaRPr>
          </a:p>
          <a:p>
            <a:pPr algn="just"/>
            <a:r>
              <a:rPr lang="fr-FR" sz="2400" dirty="0" smtClean="0"/>
              <a:t>utilise </a:t>
            </a:r>
            <a:r>
              <a:rPr lang="fr-FR" sz="2400" dirty="0"/>
              <a:t>une séquence </a:t>
            </a:r>
            <a:r>
              <a:rPr lang="fr-FR" sz="2400" dirty="0" err="1" smtClean="0"/>
              <a:t>oligonucléotidique</a:t>
            </a:r>
            <a:r>
              <a:rPr lang="fr-FR" sz="2400" dirty="0" smtClean="0"/>
              <a:t> synthétique </a:t>
            </a:r>
            <a:r>
              <a:rPr lang="fr-FR" sz="2400" dirty="0"/>
              <a:t>double brin courte ( cassette génique ) pour remplacer un fragment d' ADN cible. </a:t>
            </a:r>
            <a:r>
              <a:rPr lang="fr-FR" sz="2400" dirty="0" smtClean="0"/>
              <a:t>En utilisant </a:t>
            </a:r>
            <a:r>
              <a:rPr lang="fr-FR" sz="2400" dirty="0"/>
              <a:t>les extrémités de digestion d'enzymes de restriction complémentaires sur l'ADN cible et la cassette du gène pour atteindre la </a:t>
            </a:r>
            <a:r>
              <a:rPr lang="fr-FR" sz="2400" dirty="0" smtClean="0"/>
              <a:t>spécificité. </a:t>
            </a:r>
            <a:r>
              <a:rPr lang="fr-FR" sz="2400" dirty="0"/>
              <a:t>Contrairement à de nombreuses méthodes de mutagenèse dirigée, celle utilisant des cassettes n'implique pas non plus une extension de l'amorce par l' ADN </a:t>
            </a:r>
            <a:r>
              <a:rPr lang="fr-FR" sz="2400" dirty="0" err="1"/>
              <a:t>polymerase</a:t>
            </a:r>
            <a:r>
              <a:rPr lang="fr-FR" sz="2400" dirty="0"/>
              <a:t> . </a:t>
            </a:r>
            <a:r>
              <a:rPr lang="fr-FR" sz="2400" dirty="0" smtClean="0"/>
              <a:t>Il s’agit d’une méthode simple avec une efficacité de mutagénèse proche de 100%. Les inconvénients sont la nécessité de disposer de sites de restriction uniques encadrant la région à muter</a:t>
            </a:r>
            <a:endParaRPr lang="fr-FR"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620688"/>
            <a:ext cx="8208912" cy="3970318"/>
          </a:xfrm>
          <a:prstGeom prst="rect">
            <a:avLst/>
          </a:prstGeom>
        </p:spPr>
        <p:txBody>
          <a:bodyPr wrap="square">
            <a:spAutoFit/>
          </a:bodyPr>
          <a:lstStyle/>
          <a:p>
            <a:pPr algn="just"/>
            <a:endParaRPr lang="fr-FR" sz="2800" dirty="0"/>
          </a:p>
          <a:p>
            <a:pPr algn="just"/>
            <a:r>
              <a:rPr lang="fr-FR" sz="2800" b="1" i="1" dirty="0">
                <a:solidFill>
                  <a:srgbClr val="FF0000"/>
                </a:solidFill>
              </a:rPr>
              <a:t>Mécanisme de la mutagénèse </a:t>
            </a:r>
            <a:r>
              <a:rPr lang="fr-FR" sz="2800" b="1" i="1" dirty="0"/>
              <a:t>: </a:t>
            </a:r>
            <a:r>
              <a:rPr lang="fr-FR" sz="2800" dirty="0"/>
              <a:t>la mutation par remplacement des cassettes se déroule en deux PCR successifs. Elle consiste donc à amplifier le fragment en question au cours d’une première étape de PCR en utilisant une amorce portant la mutation. La deuxième étape correspond à une autre réaction d’amplification où le produit de la première PCR sert d’amorce.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476672"/>
            <a:ext cx="8429684" cy="6124754"/>
          </a:xfrm>
          <a:prstGeom prst="rect">
            <a:avLst/>
          </a:prstGeom>
        </p:spPr>
        <p:txBody>
          <a:bodyPr wrap="square">
            <a:spAutoFit/>
          </a:bodyPr>
          <a:lstStyle/>
          <a:p>
            <a:r>
              <a:rPr lang="fr-FR" sz="2800" dirty="0"/>
              <a:t>Par exemple, chez </a:t>
            </a:r>
            <a:r>
              <a:rPr lang="fr-FR" sz="2800" i="1" dirty="0"/>
              <a:t>Saccharomyces </a:t>
            </a:r>
            <a:r>
              <a:rPr lang="fr-FR" sz="2800" i="1" dirty="0" err="1"/>
              <a:t>cerevisiae</a:t>
            </a:r>
            <a:r>
              <a:rPr lang="fr-FR" sz="2800" dirty="0"/>
              <a:t>, la séquence d’ADN codant pour l’</a:t>
            </a:r>
            <a:r>
              <a:rPr lang="fr-FR" sz="2800" dirty="0" err="1"/>
              <a:t>AspRS</a:t>
            </a:r>
            <a:r>
              <a:rPr lang="fr-FR" sz="2800" dirty="0"/>
              <a:t> entre les nucléotides 1 et 650 (sur un gène de 1671 paires de bases) est caractérisée par la présence d’un </a:t>
            </a:r>
            <a:r>
              <a:rPr lang="fr-FR" sz="2800" dirty="0">
                <a:solidFill>
                  <a:srgbClr val="FF0000"/>
                </a:solidFill>
              </a:rPr>
              <a:t>site </a:t>
            </a:r>
            <a:r>
              <a:rPr lang="fr-FR" sz="2800" dirty="0" err="1">
                <a:solidFill>
                  <a:srgbClr val="FF0000"/>
                </a:solidFill>
              </a:rPr>
              <a:t>SphI</a:t>
            </a:r>
            <a:r>
              <a:rPr lang="fr-FR" sz="2800" dirty="0">
                <a:solidFill>
                  <a:srgbClr val="FF0000"/>
                </a:solidFill>
              </a:rPr>
              <a:t> </a:t>
            </a:r>
            <a:r>
              <a:rPr lang="fr-FR" sz="2800" dirty="0"/>
              <a:t>(5’GCATGC3’) à l’extrémité 5’ du gène et d’un site </a:t>
            </a:r>
            <a:r>
              <a:rPr lang="fr-FR" sz="2800" dirty="0" err="1">
                <a:solidFill>
                  <a:srgbClr val="FF0000"/>
                </a:solidFill>
              </a:rPr>
              <a:t>PstI</a:t>
            </a:r>
            <a:r>
              <a:rPr lang="fr-FR" sz="2800" dirty="0"/>
              <a:t> (5'CTGCAG3') </a:t>
            </a:r>
            <a:r>
              <a:rPr lang="fr-FR" sz="2800" dirty="0">
                <a:solidFill>
                  <a:srgbClr val="FF0000"/>
                </a:solidFill>
              </a:rPr>
              <a:t>unique</a:t>
            </a:r>
            <a:r>
              <a:rPr lang="fr-FR" sz="2800" dirty="0"/>
              <a:t> à la position 650 qui ont permis la substitution des différentes extrémités codant pour l’extension N terminale dans les différentes </a:t>
            </a:r>
            <a:r>
              <a:rPr lang="fr-FR" sz="2800" dirty="0" err="1"/>
              <a:t>AspRS</a:t>
            </a:r>
            <a:r>
              <a:rPr lang="fr-FR" sz="2800" dirty="0"/>
              <a:t> construites. Selon les étapes précisées dans la Figure, </a:t>
            </a:r>
            <a:r>
              <a:rPr lang="fr-FR" sz="2800" dirty="0">
                <a:solidFill>
                  <a:srgbClr val="FF0000"/>
                </a:solidFill>
              </a:rPr>
              <a:t>deux PCR </a:t>
            </a:r>
            <a:r>
              <a:rPr lang="fr-FR" sz="2800" dirty="0"/>
              <a:t>successives sont nécessaires pour produire le fragment d’ADN muté et permettre sa </a:t>
            </a:r>
            <a:r>
              <a:rPr lang="fr-FR" sz="2800" dirty="0" err="1"/>
              <a:t>ligation</a:t>
            </a:r>
            <a:r>
              <a:rPr lang="fr-FR" sz="2800" dirty="0"/>
              <a:t> dans le vecteur, en lieu et place de la séquence sauvage. </a:t>
            </a:r>
            <a:endParaRPr lang="fr-FR"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83" t="13333" r="22266" b="8334"/>
          <a:stretch/>
        </p:blipFill>
        <p:spPr bwMode="auto">
          <a:xfrm>
            <a:off x="395536" y="404664"/>
            <a:ext cx="835292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86842" cy="6370975"/>
          </a:xfrm>
          <a:prstGeom prst="rect">
            <a:avLst/>
          </a:prstGeom>
        </p:spPr>
        <p:txBody>
          <a:bodyPr wrap="square">
            <a:spAutoFit/>
          </a:bodyPr>
          <a:lstStyle/>
          <a:p>
            <a:pPr algn="just"/>
            <a:r>
              <a:rPr lang="fr-FR" sz="2400" dirty="0"/>
              <a:t>Les différentes étapes sont les suivantes : </a:t>
            </a:r>
          </a:p>
          <a:p>
            <a:pPr algn="just"/>
            <a:r>
              <a:rPr lang="fr-FR" sz="2400" dirty="0"/>
              <a:t> La première étape permet d'introduire </a:t>
            </a:r>
            <a:r>
              <a:rPr lang="fr-FR" sz="2400" dirty="0">
                <a:solidFill>
                  <a:srgbClr val="FF0000"/>
                </a:solidFill>
              </a:rPr>
              <a:t>la mutation (*) </a:t>
            </a:r>
            <a:r>
              <a:rPr lang="fr-FR" sz="2400" dirty="0"/>
              <a:t>portée par un </a:t>
            </a:r>
            <a:r>
              <a:rPr lang="fr-FR" sz="2400" dirty="0" err="1"/>
              <a:t>oligonucléotide</a:t>
            </a:r>
            <a:r>
              <a:rPr lang="fr-FR" sz="2400" dirty="0"/>
              <a:t> de mutagenèse. La température d’hybridation dans cette première PCR est </a:t>
            </a:r>
            <a:r>
              <a:rPr lang="fr-FR" sz="2400" dirty="0" smtClean="0"/>
              <a:t>basse </a:t>
            </a:r>
            <a:r>
              <a:rPr lang="fr-FR" sz="2400" dirty="0"/>
              <a:t>(</a:t>
            </a:r>
            <a:r>
              <a:rPr lang="fr-FR" sz="2400" dirty="0">
                <a:solidFill>
                  <a:srgbClr val="FF0000"/>
                </a:solidFill>
              </a:rPr>
              <a:t>45°C</a:t>
            </a:r>
            <a:r>
              <a:rPr lang="fr-FR" sz="2400" dirty="0"/>
              <a:t>) ce qui ne permet pas une amplification efficace de la séquence d’ADN non mutée. Le produit de cette première PCR </a:t>
            </a:r>
            <a:r>
              <a:rPr lang="fr-FR" sz="2400" dirty="0">
                <a:solidFill>
                  <a:srgbClr val="FF0000"/>
                </a:solidFill>
              </a:rPr>
              <a:t>sert d'amorce à une seconde PCR (étape 2), </a:t>
            </a:r>
            <a:r>
              <a:rPr lang="fr-FR" sz="2400" dirty="0"/>
              <a:t>qui se fait à une température d’hybridation élevée entre </a:t>
            </a:r>
            <a:r>
              <a:rPr lang="fr-FR" sz="2400" dirty="0">
                <a:solidFill>
                  <a:srgbClr val="FF0000"/>
                </a:solidFill>
              </a:rPr>
              <a:t>72° et 80°C. </a:t>
            </a:r>
          </a:p>
          <a:p>
            <a:pPr algn="just"/>
            <a:r>
              <a:rPr lang="fr-FR" sz="2400" dirty="0"/>
              <a:t> Le produit de la seconde réaction de PCR (insert) porte la mutation sur ses </a:t>
            </a:r>
            <a:r>
              <a:rPr lang="fr-FR" sz="2400" dirty="0">
                <a:solidFill>
                  <a:srgbClr val="FF0000"/>
                </a:solidFill>
              </a:rPr>
              <a:t>deux brins </a:t>
            </a:r>
            <a:r>
              <a:rPr lang="fr-FR" sz="2400" dirty="0"/>
              <a:t>et deux sites de restriction uniques (</a:t>
            </a:r>
            <a:r>
              <a:rPr lang="fr-FR" sz="2400" dirty="0" err="1"/>
              <a:t>SphI</a:t>
            </a:r>
            <a:r>
              <a:rPr lang="fr-FR" sz="2400" dirty="0"/>
              <a:t> et </a:t>
            </a:r>
            <a:r>
              <a:rPr lang="fr-FR" sz="2400" dirty="0" err="1"/>
              <a:t>PstI</a:t>
            </a:r>
            <a:r>
              <a:rPr lang="fr-FR" sz="2400" dirty="0"/>
              <a:t> dans le cas de l’</a:t>
            </a:r>
            <a:r>
              <a:rPr lang="fr-FR" sz="2400" dirty="0" err="1"/>
              <a:t>AspRS</a:t>
            </a:r>
            <a:r>
              <a:rPr lang="fr-FR" sz="2400" dirty="0"/>
              <a:t>). </a:t>
            </a:r>
          </a:p>
          <a:p>
            <a:pPr algn="just"/>
            <a:r>
              <a:rPr lang="fr-FR" sz="2400" dirty="0"/>
              <a:t> Ce produit de PCR est digéré et purifié sur gel de polyacrylamide. </a:t>
            </a:r>
          </a:p>
          <a:p>
            <a:pPr algn="just"/>
            <a:r>
              <a:rPr lang="fr-FR" sz="2400" dirty="0"/>
              <a:t> Un vecteur portant la séquence sauvage, digéré par les mêmes enzymes de restriction, </a:t>
            </a:r>
            <a:r>
              <a:rPr lang="fr-FR" sz="2400" dirty="0" err="1"/>
              <a:t>déphosphorylé</a:t>
            </a:r>
            <a:r>
              <a:rPr lang="fr-FR" sz="2400" dirty="0"/>
              <a:t> et purifié en parallèle de l'insert est utilisé pour la </a:t>
            </a:r>
            <a:r>
              <a:rPr lang="fr-FR" sz="2400" dirty="0" err="1"/>
              <a:t>ligation</a:t>
            </a:r>
            <a:r>
              <a:rPr lang="fr-FR" sz="2400" dirty="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1443841"/>
            <a:ext cx="8358246" cy="3539430"/>
          </a:xfrm>
          <a:prstGeom prst="rect">
            <a:avLst/>
          </a:prstGeom>
        </p:spPr>
        <p:txBody>
          <a:bodyPr wrap="square">
            <a:spAutoFit/>
          </a:bodyPr>
          <a:lstStyle/>
          <a:p>
            <a:r>
              <a:rPr lang="fr-FR" sz="3200" b="1" dirty="0" smtClean="0"/>
              <a:t>La </a:t>
            </a:r>
            <a:r>
              <a:rPr lang="fr-FR" sz="3200" b="1" dirty="0"/>
              <a:t>mutagenèse dirigée par PCR : </a:t>
            </a:r>
            <a:endParaRPr lang="fr-FR" sz="3200" b="1" dirty="0" smtClean="0"/>
          </a:p>
          <a:p>
            <a:endParaRPr lang="fr-FR" sz="3200" dirty="0"/>
          </a:p>
          <a:p>
            <a:r>
              <a:rPr lang="fr-FR" sz="3200" dirty="0"/>
              <a:t> </a:t>
            </a:r>
            <a:r>
              <a:rPr lang="fr-FR" sz="3200" b="1" i="1" dirty="0">
                <a:solidFill>
                  <a:srgbClr val="FF0000"/>
                </a:solidFill>
              </a:rPr>
              <a:t>Définition</a:t>
            </a:r>
            <a:r>
              <a:rPr lang="fr-FR" sz="3200" b="1" i="1" dirty="0"/>
              <a:t> : </a:t>
            </a:r>
            <a:r>
              <a:rPr lang="fr-FR" sz="3200" dirty="0"/>
              <a:t>comme son nom l’indique cette méthode est basée sur l’utilisation de la technologie PCR (méthode la plus utilisée en recherche pour l’obtention de mutants).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48680"/>
            <a:ext cx="8358246" cy="4832092"/>
          </a:xfrm>
          <a:prstGeom prst="rect">
            <a:avLst/>
          </a:prstGeom>
        </p:spPr>
        <p:txBody>
          <a:bodyPr wrap="square">
            <a:spAutoFit/>
          </a:bodyPr>
          <a:lstStyle/>
          <a:p>
            <a:r>
              <a:rPr lang="fr-FR" sz="2800" b="1" dirty="0"/>
              <a:t>3- Liaison peptidique : </a:t>
            </a:r>
            <a:endParaRPr lang="fr-FR" sz="2800" dirty="0"/>
          </a:p>
          <a:p>
            <a:r>
              <a:rPr lang="fr-FR" sz="2800" dirty="0"/>
              <a:t>Au sein des protéines, les acides aminés sont liés entre elles par des liaisons dites peptidiques. </a:t>
            </a:r>
          </a:p>
          <a:p>
            <a:r>
              <a:rPr lang="fr-FR" sz="2800" dirty="0"/>
              <a:t>Cette liaison est issue d’une réaction du groupe carboxylique d’un premier acide aminé avec le groupement aminé d’un second acide aminé (qui suit directement). La formation de cette liaison permet l’obtention d’un dipeptide avec l’élimination d’une molécule d’eau. </a:t>
            </a:r>
          </a:p>
          <a:p>
            <a:r>
              <a:rPr lang="fr-FR" sz="2800" dirty="0"/>
              <a:t>La liaison peptidique est une liaison amide particulière : elle est PLANE, RIGIDE et POLAIRE!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28604"/>
            <a:ext cx="8929718" cy="3416320"/>
          </a:xfrm>
          <a:prstGeom prst="rect">
            <a:avLst/>
          </a:prstGeom>
        </p:spPr>
        <p:txBody>
          <a:bodyPr wrap="square">
            <a:spAutoFit/>
          </a:bodyPr>
          <a:lstStyle/>
          <a:p>
            <a:endParaRPr lang="fr-FR" sz="2400" dirty="0"/>
          </a:p>
          <a:p>
            <a:r>
              <a:rPr lang="fr-FR" sz="2400" dirty="0"/>
              <a:t> </a:t>
            </a:r>
            <a:r>
              <a:rPr lang="fr-FR" sz="2400" b="1" i="1" dirty="0">
                <a:solidFill>
                  <a:srgbClr val="FF0000"/>
                </a:solidFill>
              </a:rPr>
              <a:t>Mécanisme de la mutagénèse </a:t>
            </a:r>
            <a:r>
              <a:rPr lang="fr-FR" sz="2400" b="1" i="1" dirty="0" smtClean="0"/>
              <a:t>: </a:t>
            </a:r>
            <a:r>
              <a:rPr lang="fr-FR" sz="2400" dirty="0"/>
              <a:t>dans cette technique 4 amorces sont utilisées pour introduire la mutation : l’amorce </a:t>
            </a:r>
            <a:r>
              <a:rPr lang="fr-FR" sz="2400" dirty="0">
                <a:solidFill>
                  <a:srgbClr val="FF0000"/>
                </a:solidFill>
              </a:rPr>
              <a:t>LM, L, RM et R0 </a:t>
            </a:r>
          </a:p>
          <a:p>
            <a:r>
              <a:rPr lang="fr-FR" sz="2400" b="1" dirty="0" smtClean="0"/>
              <a:t>N.B </a:t>
            </a:r>
            <a:r>
              <a:rPr lang="fr-FR" sz="2400" b="1" dirty="0"/>
              <a:t>: </a:t>
            </a:r>
            <a:endParaRPr lang="fr-FR" sz="2400" dirty="0"/>
          </a:p>
          <a:p>
            <a:r>
              <a:rPr lang="fr-FR" sz="2400" b="1" dirty="0"/>
              <a:t>1. Les amorces LM et RM, portent la mutation qu’on veut introduire. </a:t>
            </a:r>
            <a:endParaRPr lang="fr-FR" sz="2400" dirty="0"/>
          </a:p>
          <a:p>
            <a:r>
              <a:rPr lang="fr-FR" sz="2400" b="1" dirty="0"/>
              <a:t>2. Il faut qu’au moins 15 bases d’amorces RM soient complémentaires de l’amorce LM. </a:t>
            </a:r>
            <a:endParaRPr lang="fr-FR"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3"/>
            <a:ext cx="7848872"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548680"/>
            <a:ext cx="8229600" cy="4530725"/>
          </a:xfrm>
          <a:prstGeom prst="rect">
            <a:avLst/>
          </a:prstGeom>
        </p:spPr>
        <p:txBody>
          <a:bodyPr/>
          <a:lstStyle/>
          <a:p>
            <a:pPr marL="292100" marR="0" lvl="0" indent="-292100" algn="just" defTabSz="914400" rtl="0" eaLnBrk="1" fontAlgn="auto" latinLnBrk="0" hangingPunct="1">
              <a:lnSpc>
                <a:spcPct val="80000"/>
              </a:lnSpc>
              <a:spcBef>
                <a:spcPts val="0"/>
              </a:spcBef>
              <a:spcAft>
                <a:spcPts val="0"/>
              </a:spcAft>
              <a:buClr>
                <a:schemeClr val="accent1"/>
              </a:buClr>
              <a:buSzPct val="70000"/>
              <a:buFont typeface="Wingdings 2"/>
              <a:buChar char=""/>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a:p>
            <a:pPr algn="just"/>
            <a:r>
              <a:rPr lang="fr-FR" sz="2800" dirty="0"/>
              <a:t>Les différentes étapes de cette technique sont les suivants : </a:t>
            </a:r>
          </a:p>
          <a:p>
            <a:pPr algn="just"/>
            <a:r>
              <a:rPr lang="fr-FR" sz="2800" dirty="0"/>
              <a:t> Les deux premières étapes consistent à amplifier les fragments d’ADN par les deux paires d’amorces, et ceci en deux réactions de PCR séparées. </a:t>
            </a:r>
          </a:p>
          <a:p>
            <a:pPr algn="just"/>
            <a:r>
              <a:rPr lang="fr-FR" sz="2800" dirty="0"/>
              <a:t> Les fragments mutés qui se recouvrent sont mélangés, dénaturés et hybridés pour formés des </a:t>
            </a:r>
            <a:r>
              <a:rPr lang="fr-FR" sz="2800" dirty="0" err="1"/>
              <a:t>héteroduplex</a:t>
            </a:r>
            <a:r>
              <a:rPr lang="fr-FR" sz="2800" dirty="0"/>
              <a:t> qui peuvent être complétés par la polymérase. </a:t>
            </a:r>
          </a:p>
          <a:p>
            <a:pPr algn="just"/>
            <a:r>
              <a:rPr lang="fr-FR" sz="2800" dirty="0"/>
              <a:t> La dernière étape, consiste aussi à une PCR (troisième PCR), où le fragment d’ADN complet est amplifier en utilisant les deux amorces L et R.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97346"/>
            <a:ext cx="8280920" cy="6001643"/>
          </a:xfrm>
          <a:prstGeom prst="rect">
            <a:avLst/>
          </a:prstGeom>
        </p:spPr>
        <p:txBody>
          <a:bodyPr wrap="square">
            <a:spAutoFit/>
          </a:bodyPr>
          <a:lstStyle/>
          <a:p>
            <a:pPr algn="just"/>
            <a:r>
              <a:rPr lang="fr-FR" sz="2400" b="1" i="1" dirty="0" smtClean="0"/>
              <a:t>Clonage </a:t>
            </a:r>
          </a:p>
          <a:p>
            <a:pPr algn="just"/>
            <a:r>
              <a:rPr lang="fr-FR" sz="2400" b="1" dirty="0" smtClean="0">
                <a:solidFill>
                  <a:srgbClr val="FF0000"/>
                </a:solidFill>
              </a:rPr>
              <a:t>Définition</a:t>
            </a:r>
            <a:r>
              <a:rPr lang="fr-FR" sz="2400" b="1" dirty="0" smtClean="0"/>
              <a:t> : </a:t>
            </a:r>
            <a:endParaRPr lang="fr-FR" sz="2400" dirty="0"/>
          </a:p>
          <a:p>
            <a:pPr algn="just"/>
            <a:r>
              <a:rPr lang="fr-FR" sz="2400" dirty="0"/>
              <a:t>Le clonage est l'action d'isoler et d'insérer dans un vecteur un fragment d'ADN d'intérêt pour le multiplier à l'identique. </a:t>
            </a:r>
            <a:r>
              <a:rPr lang="fr-FR" sz="2400" dirty="0" smtClean="0"/>
              <a:t>Le </a:t>
            </a:r>
            <a:r>
              <a:rPr lang="fr-FR" sz="2400" dirty="0"/>
              <a:t>principe du clonage est simple. Il consiste à insérer un segment d'ADN étranger dans une petite molécule capable de se répliquer de façon </a:t>
            </a:r>
            <a:r>
              <a:rPr lang="fr-FR" sz="2400" dirty="0" smtClean="0"/>
              <a:t>autonome, il s’agit du </a:t>
            </a:r>
            <a:r>
              <a:rPr lang="fr-FR" sz="2400" dirty="0" smtClean="0">
                <a:solidFill>
                  <a:srgbClr val="FF0000"/>
                </a:solidFill>
              </a:rPr>
              <a:t>vecteur </a:t>
            </a:r>
            <a:r>
              <a:rPr lang="fr-FR" sz="2400" dirty="0">
                <a:solidFill>
                  <a:srgbClr val="FF0000"/>
                </a:solidFill>
              </a:rPr>
              <a:t>de clonage</a:t>
            </a:r>
            <a:r>
              <a:rPr lang="fr-FR" sz="2400" dirty="0"/>
              <a:t>. Un vecteur de clonage courant est le plasmide </a:t>
            </a:r>
            <a:r>
              <a:rPr lang="fr-FR" sz="2400" dirty="0" smtClean="0"/>
              <a:t>bactérien, qui est un fragment d’ADN extra-chromosomique, circulaire ou plus rarement linéaire, présent dans les bactéries, susceptible de se replier de manière autonome . </a:t>
            </a:r>
            <a:r>
              <a:rPr lang="fr-FR" sz="2400" dirty="0"/>
              <a:t>L'ADN du plasmide est coupé par une enzyme de restriction et lié In Vitro au fragment d'ADN étranger coupé par la même enzyme de </a:t>
            </a:r>
            <a:r>
              <a:rPr lang="fr-FR" sz="2400" dirty="0" smtClean="0"/>
              <a:t>restriction. </a:t>
            </a:r>
            <a:r>
              <a:rPr lang="fr-FR" sz="2400" dirty="0"/>
              <a:t>Lorsqu'un transformant stable a été obtenu, la séquence est dite clonée.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4173" y="476672"/>
            <a:ext cx="4331314" cy="523220"/>
          </a:xfrm>
          <a:prstGeom prst="rect">
            <a:avLst/>
          </a:prstGeom>
        </p:spPr>
        <p:txBody>
          <a:bodyPr wrap="none">
            <a:spAutoFit/>
          </a:bodyPr>
          <a:lstStyle/>
          <a:p>
            <a:pPr algn="ctr"/>
            <a:r>
              <a:rPr lang="fr-FR" sz="2800" b="1" dirty="0">
                <a:solidFill>
                  <a:srgbClr val="FF0000"/>
                </a:solidFill>
              </a:rPr>
              <a:t>Les étapes du clonage : </a:t>
            </a:r>
            <a:endParaRPr lang="fr-FR" sz="2800" dirty="0">
              <a:solidFill>
                <a:srgbClr val="FF0000"/>
              </a:solidFill>
            </a:endParaRPr>
          </a:p>
        </p:txBody>
      </p:sp>
      <p:sp>
        <p:nvSpPr>
          <p:cNvPr id="3" name="Rectangle 2"/>
          <p:cNvSpPr/>
          <p:nvPr/>
        </p:nvSpPr>
        <p:spPr>
          <a:xfrm>
            <a:off x="179512" y="1196753"/>
            <a:ext cx="8712968" cy="4154984"/>
          </a:xfrm>
          <a:prstGeom prst="rect">
            <a:avLst/>
          </a:prstGeom>
        </p:spPr>
        <p:txBody>
          <a:bodyPr wrap="square">
            <a:spAutoFit/>
          </a:bodyPr>
          <a:lstStyle/>
          <a:p>
            <a:r>
              <a:rPr lang="fr-FR" sz="2400" dirty="0"/>
              <a:t>La production d’une protéine par génie génétique repose sur </a:t>
            </a:r>
            <a:r>
              <a:rPr lang="fr-FR" sz="2400" dirty="0" smtClean="0"/>
              <a:t>cinq opérations essentielles:</a:t>
            </a:r>
          </a:p>
          <a:p>
            <a:pPr marL="285750" indent="-285750">
              <a:buFontTx/>
              <a:buChar char="-"/>
            </a:pPr>
            <a:r>
              <a:rPr lang="fr-FR" sz="2400" dirty="0" smtClean="0"/>
              <a:t>La synthèse ou l’extraction-purification suivie de fragmentation de l’ADN donneur, codant pour la protéine</a:t>
            </a:r>
          </a:p>
          <a:p>
            <a:pPr marL="285750" indent="-285750">
              <a:buFontTx/>
              <a:buChar char="-"/>
            </a:pPr>
            <a:r>
              <a:rPr lang="fr-FR" sz="2400" dirty="0" smtClean="0"/>
              <a:t>Le couplage de cet ADN étranger à un vecteur (plasmide ou bactériophage) aboutissant à un ADN recombinant</a:t>
            </a:r>
          </a:p>
          <a:p>
            <a:pPr marL="285750" indent="-285750">
              <a:buFontTx/>
              <a:buChar char="-"/>
            </a:pPr>
            <a:r>
              <a:rPr lang="fr-FR" sz="2400" dirty="0" smtClean="0"/>
              <a:t> L’introduction du couple vecteur-gène dans une bactérie réceptrice</a:t>
            </a:r>
          </a:p>
          <a:p>
            <a:pPr marL="285750" indent="-285750">
              <a:buFontTx/>
              <a:buChar char="-"/>
            </a:pPr>
            <a:r>
              <a:rPr lang="fr-FR" sz="2400" dirty="0" smtClean="0"/>
              <a:t>La sélection des clones recombinants</a:t>
            </a:r>
          </a:p>
          <a:p>
            <a:pPr marL="285750" indent="-285750">
              <a:buFontTx/>
              <a:buChar char="-"/>
            </a:pPr>
            <a:r>
              <a:rPr lang="fr-FR" sz="2400" dirty="0" smtClean="0"/>
              <a:t>La caractérisation et la purification de la protéine synthétisée </a:t>
            </a:r>
            <a:endParaRPr lang="fr-FR"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05776" y="260648"/>
            <a:ext cx="8715404"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2"/>
                </a:solidFill>
                <a:effectLst/>
                <a:latin typeface="Arial" pitchFamily="34" charset="0"/>
                <a:cs typeface="Arial" pitchFamily="34" charset="0"/>
              </a:rPr>
              <a:t>_Dans</a:t>
            </a:r>
            <a:r>
              <a:rPr kumimoji="0" lang="fr-FR" sz="2400" b="0" i="0" u="none" strike="noStrike" cap="none" normalizeH="0" dirty="0" smtClean="0">
                <a:ln>
                  <a:noFill/>
                </a:ln>
                <a:solidFill>
                  <a:schemeClr val="tx2"/>
                </a:solidFill>
                <a:effectLst/>
                <a:latin typeface="Arial" pitchFamily="34" charset="0"/>
                <a:cs typeface="Arial" pitchFamily="34" charset="0"/>
              </a:rPr>
              <a:t> la première étape, une connaissance quasi parfaite de cette séquence nucléotidique est nécessaire afin de préparer _l’ADN donneur qui serra par la suite introduit à un vecteur en utilisant les enzymes de restrictions et la ligase</a:t>
            </a:r>
          </a:p>
          <a:p>
            <a:pPr marL="0" marR="0" lvl="0" indent="0" algn="l" defTabSz="914400" rtl="0" eaLnBrk="1" fontAlgn="base" latinLnBrk="0" hangingPunct="1">
              <a:lnSpc>
                <a:spcPct val="100000"/>
              </a:lnSpc>
              <a:spcBef>
                <a:spcPct val="0"/>
              </a:spcBef>
              <a:spcAft>
                <a:spcPct val="0"/>
              </a:spcAft>
              <a:buClrTx/>
              <a:buSzTx/>
              <a:buFontTx/>
              <a:buNone/>
              <a:tabLst/>
            </a:pPr>
            <a:r>
              <a:rPr lang="fr-FR" sz="2400" dirty="0" smtClean="0">
                <a:solidFill>
                  <a:schemeClr val="tx2"/>
                </a:solidFill>
                <a:latin typeface="Arial" pitchFamily="34" charset="0"/>
                <a:cs typeface="Arial" pitchFamily="34" charset="0"/>
              </a:rPr>
              <a:t>_Les plasmides vecteurs  de l’ADN étranger couplé à un système d’expression sont ensuite introduits dans une bactérie hôte. Cette opération conduit à une véritable transformation de la cellule réceptrice, habituellement </a:t>
            </a:r>
            <a:r>
              <a:rPr lang="fr-FR" sz="2400" i="1" dirty="0" smtClean="0">
                <a:solidFill>
                  <a:schemeClr val="tx2"/>
                </a:solidFill>
                <a:latin typeface="Arial" pitchFamily="34" charset="0"/>
                <a:cs typeface="Arial" pitchFamily="34" charset="0"/>
              </a:rPr>
              <a:t>E coli</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dirty="0" smtClean="0">
                <a:ln>
                  <a:noFill/>
                </a:ln>
                <a:solidFill>
                  <a:schemeClr val="tx2"/>
                </a:solidFill>
                <a:effectLst/>
                <a:latin typeface="Arial" pitchFamily="34" charset="0"/>
                <a:cs typeface="Arial" pitchFamily="34" charset="0"/>
              </a:rPr>
              <a:t>Quand les bactéries hôtes ont été transformées elles sont alors étalées sur un milieu solide, ce qui donne naissance à des colonies bactériennes. La production en masse de la protéine recherchée exige que la colonie dont les bactéries abritent l’ADN recombinant, soit repérée au milieu de plusieurs milliers de d’autres colonies. La résistance aux antibiotiques  du plasmide vecteur est souvent mise à profit pour  sélectionner les bactéries qui renferment l’ADN recombinant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dirty="0" smtClean="0">
                <a:ln>
                  <a:noFill/>
                </a:ln>
                <a:solidFill>
                  <a:schemeClr val="tx2"/>
                </a:solidFill>
                <a:effectLst/>
                <a:latin typeface="Arial" pitchFamily="34" charset="0"/>
                <a:cs typeface="Arial" pitchFamily="34" charset="0"/>
              </a:rPr>
              <a:t>  </a:t>
            </a:r>
            <a:endParaRPr kumimoji="0" lang="fr-FR" sz="2400" b="0" i="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74" y="404664"/>
            <a:ext cx="8572528" cy="1200329"/>
          </a:xfrm>
          <a:prstGeom prst="rect">
            <a:avLst/>
          </a:prstGeom>
        </p:spPr>
        <p:txBody>
          <a:bodyPr wrap="square">
            <a:spAutoFit/>
          </a:bodyPr>
          <a:lstStyle/>
          <a:p>
            <a:pPr algn="just"/>
            <a:r>
              <a:rPr lang="fr-FR" sz="2400" dirty="0" smtClean="0">
                <a:solidFill>
                  <a:srgbClr val="92D050"/>
                </a:solidFill>
              </a:rPr>
              <a:t>Prenons l’exemple du plasmide pBR322 qui porte les gènes de résistance à l’ampicilline et à la tétracycline (voir figure si dessous </a:t>
            </a:r>
            <a:endParaRPr lang="fr-FR" sz="2400" dirty="0">
              <a:solidFill>
                <a:srgbClr val="92D05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c\Desktop\clonage.jpeg"/>
          <p:cNvPicPr>
            <a:picLocks noChangeAspect="1" noChangeArrowheads="1"/>
          </p:cNvPicPr>
          <p:nvPr/>
        </p:nvPicPr>
        <p:blipFill rotWithShape="1">
          <a:blip r:embed="rId2">
            <a:extLst>
              <a:ext uri="{28A0092B-C50C-407E-A947-70E740481C1C}">
                <a14:useLocalDpi xmlns:a14="http://schemas.microsoft.com/office/drawing/2010/main" val="0"/>
              </a:ext>
            </a:extLst>
          </a:blip>
          <a:srcRect l="4902" t="2889" r="5721" b="50000"/>
          <a:stretch/>
        </p:blipFill>
        <p:spPr bwMode="auto">
          <a:xfrm rot="5400000">
            <a:off x="1563413" y="-763215"/>
            <a:ext cx="6089179" cy="8280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611334" y="631141"/>
            <a:ext cx="8143932"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2800" b="1" i="1" dirty="0">
                <a:solidFill>
                  <a:srgbClr val="FF0000"/>
                </a:solidFill>
              </a:rPr>
              <a:t>Mise en évidence d’une activité protéolytique et caractérisation des produits d’hydrolyse : </a:t>
            </a:r>
            <a:endParaRPr lang="fr-FR" sz="2800" dirty="0">
              <a:solidFill>
                <a:srgbClr val="FF0000"/>
              </a:solidFill>
            </a:endParaRPr>
          </a:p>
          <a:p>
            <a:r>
              <a:rPr lang="fr-FR" sz="2400" b="1" dirty="0" smtClean="0"/>
              <a:t>La </a:t>
            </a:r>
            <a:r>
              <a:rPr lang="fr-FR" sz="2400" b="1" dirty="0"/>
              <a:t>protéolyse : </a:t>
            </a:r>
            <a:endParaRPr lang="fr-FR" sz="2400" dirty="0"/>
          </a:p>
          <a:p>
            <a:r>
              <a:rPr lang="fr-FR" sz="2400" dirty="0"/>
              <a:t>C’est la dégradation des protéines par l’intermédiaire d’enzymes appelé enzymes protéolytiques. </a:t>
            </a:r>
          </a:p>
          <a:p>
            <a:r>
              <a:rPr lang="fr-FR" sz="2400" b="1" dirty="0" smtClean="0"/>
              <a:t>- </a:t>
            </a:r>
            <a:r>
              <a:rPr lang="fr-FR" sz="2400" b="1" dirty="0"/>
              <a:t>Les enzymes protéolytiques : </a:t>
            </a:r>
            <a:endParaRPr lang="fr-FR" sz="2400" dirty="0"/>
          </a:p>
          <a:p>
            <a:r>
              <a:rPr lang="fr-FR" sz="2400" dirty="0"/>
              <a:t>Les enzymes protéolytiques sont des hydrolases formées d’une ou de plusieurs chaînes polypeptidiques. Les protéases catalysent le clivage des liaisons peptidiques de toute molécule protéique, elles scindent les protéines en fragments polypeptidiques, qui seront par la suite transformés sous l’influence des peptidases en leurs sous-unités constitutives, les acides aminés, offrant une multitude de structures.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269938" y="-117975"/>
            <a:ext cx="8501122"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2400" b="1" dirty="0"/>
              <a:t>Origine des protéases : </a:t>
            </a:r>
            <a:endParaRPr lang="fr-FR" sz="2400" dirty="0"/>
          </a:p>
          <a:p>
            <a:pPr algn="just"/>
            <a:r>
              <a:rPr lang="fr-FR" sz="2400" dirty="0"/>
              <a:t>Les protéases sont présentes chez toutes les espèces vivantes : </a:t>
            </a:r>
          </a:p>
          <a:p>
            <a:pPr algn="just"/>
            <a:r>
              <a:rPr lang="fr-FR" sz="2400" dirty="0"/>
              <a:t> </a:t>
            </a:r>
            <a:r>
              <a:rPr lang="fr-FR" sz="2400" b="1" i="1" dirty="0"/>
              <a:t>Origine végétale </a:t>
            </a:r>
            <a:r>
              <a:rPr lang="fr-FR" sz="2400" i="1" dirty="0"/>
              <a:t>: </a:t>
            </a:r>
            <a:r>
              <a:rPr lang="fr-FR" sz="2400" dirty="0"/>
              <a:t>C</a:t>
            </a:r>
            <a:r>
              <a:rPr lang="fr-FR" sz="2400" dirty="0" smtClean="0"/>
              <a:t>’est </a:t>
            </a:r>
            <a:r>
              <a:rPr lang="fr-FR" sz="2400" dirty="0"/>
              <a:t>le cas de la </a:t>
            </a:r>
            <a:r>
              <a:rPr lang="fr-FR" sz="2400" dirty="0" err="1"/>
              <a:t>bromélaine</a:t>
            </a:r>
            <a:r>
              <a:rPr lang="fr-FR" sz="2400" dirty="0"/>
              <a:t> extraite de tige de l’ananas (</a:t>
            </a:r>
            <a:r>
              <a:rPr lang="fr-FR" sz="2400" i="1" dirty="0"/>
              <a:t>Ananas </a:t>
            </a:r>
            <a:r>
              <a:rPr lang="fr-FR" sz="2400" i="1" dirty="0" err="1"/>
              <a:t>comosus</a:t>
            </a:r>
            <a:r>
              <a:rPr lang="fr-FR" sz="2400" i="1" dirty="0"/>
              <a:t> </a:t>
            </a:r>
            <a:r>
              <a:rPr lang="fr-FR" sz="2400" i="1" dirty="0" err="1"/>
              <a:t>Merr</a:t>
            </a:r>
            <a:r>
              <a:rPr lang="fr-FR" sz="2400" dirty="0"/>
              <a:t>), la </a:t>
            </a:r>
            <a:r>
              <a:rPr lang="fr-FR" sz="2400" dirty="0" err="1"/>
              <a:t>ficine</a:t>
            </a:r>
            <a:r>
              <a:rPr lang="fr-FR" sz="2400" dirty="0"/>
              <a:t> issue du figuier (</a:t>
            </a:r>
            <a:r>
              <a:rPr lang="fr-FR" sz="2400" i="1" dirty="0"/>
              <a:t>Ficus </a:t>
            </a:r>
            <a:r>
              <a:rPr lang="fr-FR" sz="2400" i="1" dirty="0" err="1"/>
              <a:t>glabrata</a:t>
            </a:r>
            <a:r>
              <a:rPr lang="fr-FR" sz="2400" dirty="0"/>
              <a:t>)… </a:t>
            </a:r>
          </a:p>
          <a:p>
            <a:pPr algn="just"/>
            <a:r>
              <a:rPr lang="fr-FR" sz="2400" dirty="0"/>
              <a:t> </a:t>
            </a:r>
            <a:r>
              <a:rPr lang="fr-FR" sz="2400" b="1" i="1" dirty="0"/>
              <a:t>Origine animale</a:t>
            </a:r>
            <a:r>
              <a:rPr lang="fr-FR" sz="2400" i="1" dirty="0"/>
              <a:t> : </a:t>
            </a:r>
            <a:r>
              <a:rPr lang="fr-FR" sz="2400" dirty="0"/>
              <a:t>les protéases sécrétées par l’estomac des ruminants présentent un intérêt industriel. </a:t>
            </a:r>
            <a:endParaRPr lang="fr-FR" sz="2400" dirty="0" smtClean="0"/>
          </a:p>
          <a:p>
            <a:r>
              <a:rPr lang="fr-FR" sz="2400" dirty="0" smtClean="0"/>
              <a:t> </a:t>
            </a:r>
            <a:r>
              <a:rPr lang="fr-FR" sz="2400" b="1" i="1" dirty="0"/>
              <a:t>Origine </a:t>
            </a:r>
            <a:r>
              <a:rPr lang="fr-FR" sz="2400" b="1" i="1" dirty="0" smtClean="0"/>
              <a:t>microbienne</a:t>
            </a:r>
            <a:r>
              <a:rPr lang="fr-FR" sz="2400" i="1" dirty="0" smtClean="0"/>
              <a:t>: </a:t>
            </a:r>
            <a:r>
              <a:rPr lang="fr-FR" sz="2400" dirty="0"/>
              <a:t>les enzymes fongiques représentent 40% du marché mondial des enzymes industrielles. Les protéases constituent les enzymes les plus importantes qui peuvent être produites par plusieurs genres fongiques tels qu’</a:t>
            </a:r>
            <a:r>
              <a:rPr lang="fr-FR" sz="2400" i="1" dirty="0"/>
              <a:t>Aspergillus, Penicillium, </a:t>
            </a:r>
            <a:r>
              <a:rPr lang="fr-FR" sz="2400" i="1" dirty="0" err="1"/>
              <a:t>Trichoderma</a:t>
            </a:r>
            <a:r>
              <a:rPr lang="fr-FR" sz="2400" i="1" dirty="0"/>
              <a:t>, Mucor, </a:t>
            </a:r>
            <a:r>
              <a:rPr lang="fr-FR" sz="2400" i="1" dirty="0" err="1"/>
              <a:t>Rhizopus</a:t>
            </a:r>
            <a:r>
              <a:rPr lang="fr-FR" sz="2400" i="1" dirty="0"/>
              <a:t>, </a:t>
            </a:r>
            <a:r>
              <a:rPr lang="fr-FR" sz="2400" i="1" dirty="0" err="1"/>
              <a:t>Geotrichum</a:t>
            </a:r>
            <a:r>
              <a:rPr lang="fr-FR" sz="2400" dirty="0"/>
              <a:t>, </a:t>
            </a:r>
            <a:r>
              <a:rPr lang="fr-FR" sz="2400" i="1" dirty="0" err="1"/>
              <a:t>Fusarium</a:t>
            </a:r>
            <a:r>
              <a:rPr lang="fr-FR" sz="2400" i="1" dirty="0"/>
              <a:t>, </a:t>
            </a:r>
            <a:r>
              <a:rPr lang="fr-FR" sz="2400" i="1" dirty="0" err="1" smtClean="0"/>
              <a:t>Rhizomucor</a:t>
            </a:r>
            <a:r>
              <a:rPr lang="fr-FR" sz="2400" i="1" dirty="0" smtClean="0"/>
              <a:t>……..</a:t>
            </a:r>
            <a:endParaRPr lang="fr-FR" sz="2400" dirty="0"/>
          </a:p>
          <a:p>
            <a:r>
              <a:rPr lang="fr-FR" sz="2400" dirty="0"/>
              <a:t>Ce groupe d’enzymes dispose de possibilités d’applications biotechnologiques très étendues. </a:t>
            </a:r>
          </a:p>
          <a:p>
            <a:pPr algn="just"/>
            <a:r>
              <a:rPr lang="fr-FR" sz="2400" i="1" dirty="0" smtClean="0"/>
              <a:t> </a:t>
            </a:r>
            <a:endParaRPr lang="fr-F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423862"/>
            <a:ext cx="8535892" cy="60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500034" y="215445"/>
            <a:ext cx="864396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2400" b="1" dirty="0"/>
              <a:t>Mécanisme d’action des protéases : </a:t>
            </a:r>
            <a:endParaRPr lang="fr-FR" sz="2400" dirty="0"/>
          </a:p>
          <a:p>
            <a:pPr algn="just"/>
            <a:r>
              <a:rPr lang="fr-FR" sz="2400" dirty="0"/>
              <a:t>Le mode d’action des protéases diffère d’une enzyme à l'autre par la nature de leur site actif, bien qu’elles aient toutes le même principe de base. Ce processus catalytique est résumé dans trois étapes : </a:t>
            </a:r>
          </a:p>
          <a:p>
            <a:pPr algn="just"/>
            <a:r>
              <a:rPr lang="fr-FR" sz="2400" dirty="0"/>
              <a:t>1. Dans les deux premières étapes, l’enzyme déforme la liaison peptidique et renforce la polarité du </a:t>
            </a:r>
            <a:r>
              <a:rPr lang="fr-FR" sz="2400" dirty="0" err="1"/>
              <a:t>carbonyl</a:t>
            </a:r>
            <a:r>
              <a:rPr lang="fr-FR" sz="2400" dirty="0"/>
              <a:t>, qui facilite son attaque nucléophile conduisant à la formation d’une liaison covalente transitoire entre le morceau portant le </a:t>
            </a:r>
            <a:r>
              <a:rPr lang="fr-FR" sz="2400" dirty="0" err="1"/>
              <a:t>carbonyl</a:t>
            </a:r>
            <a:r>
              <a:rPr lang="fr-FR" sz="2400" dirty="0"/>
              <a:t> du substrat et l’enzyme avec la libération de l’autre morceau (le premier produit) </a:t>
            </a:r>
            <a:r>
              <a:rPr lang="fr-FR" sz="2400" dirty="0" err="1"/>
              <a:t>protoné</a:t>
            </a:r>
            <a:r>
              <a:rPr lang="fr-FR" sz="2400" dirty="0"/>
              <a:t> par un proton cédé d’un résidu enzymatique. </a:t>
            </a:r>
          </a:p>
          <a:p>
            <a:pPr algn="just"/>
            <a:r>
              <a:rPr lang="fr-FR" sz="2400" dirty="0"/>
              <a:t>2. Dans la troisième étape, une nouvelle substitution nucléophile est exercée par le OH- d’une molécule d’eau et libère le deuxième produit de la réaction, où le site actif de l’enzyme se trouve régénérer par un proton (de l’H2O). </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428596" y="3016210"/>
            <a:ext cx="8501122"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lumMod val="85000"/>
                </a:schemeClr>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1481138"/>
            <a:ext cx="8501122"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571472" y="213162"/>
            <a:ext cx="814393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800" b="1" i="1" dirty="0">
                <a:solidFill>
                  <a:srgbClr val="FF0000"/>
                </a:solidFill>
              </a:rPr>
              <a:t>Techniques d’immobilisation d’enzymes d’origine microbienne </a:t>
            </a:r>
            <a:r>
              <a:rPr lang="fr-FR" sz="2800" b="1" i="1" dirty="0"/>
              <a:t>: </a:t>
            </a:r>
            <a:endParaRPr lang="fr-FR" sz="2800" dirty="0"/>
          </a:p>
          <a:p>
            <a:r>
              <a:rPr lang="fr-FR" sz="2800" b="1" dirty="0" smtClean="0"/>
              <a:t>Qu’es </a:t>
            </a:r>
            <a:r>
              <a:rPr lang="fr-FR" sz="2800" b="1" dirty="0"/>
              <a:t>ce qu’une enzyme immobilisée ? </a:t>
            </a:r>
            <a:endParaRPr lang="fr-FR" sz="2800" dirty="0"/>
          </a:p>
          <a:p>
            <a:r>
              <a:rPr lang="fr-FR" sz="2800" dirty="0"/>
              <a:t>Une enzyme immobilisée est une enzyme liée par des moyens physico-chimiques en surface ou à l’intérieur d’un support solide. En général, l'immobilisation </a:t>
            </a:r>
            <a:r>
              <a:rPr lang="fr-FR" sz="2800" dirty="0" smtClean="0"/>
              <a:t>des enzymes </a:t>
            </a:r>
            <a:r>
              <a:rPr lang="fr-FR" sz="2800" dirty="0"/>
              <a:t>leur confère les caractéristiques suivantes : </a:t>
            </a:r>
          </a:p>
          <a:p>
            <a:r>
              <a:rPr lang="fr-FR" sz="2800" dirty="0"/>
              <a:t> Augmentation de leur stabilité dans le temps. </a:t>
            </a:r>
          </a:p>
          <a:p>
            <a:r>
              <a:rPr lang="fr-FR" sz="2800" dirty="0"/>
              <a:t> Elargissement du domaine d'utilisation vis à vis des conditions de température et de pH. </a:t>
            </a:r>
          </a:p>
          <a:p>
            <a:r>
              <a:rPr lang="fr-FR" sz="2800" dirty="0"/>
              <a:t> Facilité de séparation en vue d'une réutilisation. </a:t>
            </a:r>
          </a:p>
          <a:p>
            <a:r>
              <a:rPr lang="fr-FR" sz="2800" dirty="0"/>
              <a:t> Possibilité de mise en </a:t>
            </a:r>
            <a:r>
              <a:rPr lang="fr-FR" sz="2800" dirty="0" smtClean="0"/>
              <a:t>œuvre </a:t>
            </a:r>
            <a:r>
              <a:rPr lang="fr-FR" sz="2800" dirty="0"/>
              <a:t>de procédés continus.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03" y="1844824"/>
            <a:ext cx="855678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27584" y="231933"/>
            <a:ext cx="8136904" cy="1384995"/>
          </a:xfrm>
          <a:prstGeom prst="rect">
            <a:avLst/>
          </a:prstGeom>
        </p:spPr>
        <p:txBody>
          <a:bodyPr wrap="square">
            <a:spAutoFit/>
          </a:bodyPr>
          <a:lstStyle/>
          <a:p>
            <a:r>
              <a:rPr lang="fr-FR" sz="2800" dirty="0">
                <a:solidFill>
                  <a:srgbClr val="FF0000"/>
                </a:solidFill>
              </a:rPr>
              <a:t>Méthodes d’immobilisation des enzymes : </a:t>
            </a:r>
          </a:p>
          <a:p>
            <a:r>
              <a:rPr lang="fr-FR" sz="2800" dirty="0">
                <a:solidFill>
                  <a:srgbClr val="FF0000"/>
                </a:solidFill>
              </a:rPr>
              <a:t>Les principales méthodes d'immobilisation des enzymes sont les suivants :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435442" y="293126"/>
            <a:ext cx="870855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2400" b="1" i="1" dirty="0"/>
              <a:t>Immobilisation par adsorption : </a:t>
            </a:r>
            <a:endParaRPr lang="fr-FR" sz="2400" dirty="0"/>
          </a:p>
          <a:p>
            <a:pPr algn="just"/>
            <a:r>
              <a:rPr lang="fr-FR" sz="2400" dirty="0"/>
              <a:t> </a:t>
            </a:r>
            <a:r>
              <a:rPr lang="fr-FR" sz="2400" i="1" dirty="0"/>
              <a:t>Définition : </a:t>
            </a:r>
            <a:r>
              <a:rPr lang="fr-FR" sz="2400" dirty="0"/>
              <a:t>c’est la méthode la plus simple et la plus rentable. Il s'agit de retenir l'enzyme à la surface d'un support insoluble, par interaction faible (intermédiaire ou secondaire) entre les groupes fonctionnels de l’enzyme et du support. </a:t>
            </a:r>
          </a:p>
          <a:p>
            <a:pPr marL="0" marR="0" lvl="0" indent="0" algn="just" defTabSz="914400" rtl="0" eaLnBrk="1" fontAlgn="base" latinLnBrk="0" hangingPunct="1">
              <a:lnSpc>
                <a:spcPct val="100000"/>
              </a:lnSpc>
              <a:spcBef>
                <a:spcPct val="0"/>
              </a:spcBef>
              <a:spcAft>
                <a:spcPct val="0"/>
              </a:spcAft>
              <a:buClrTx/>
              <a:buSzTx/>
              <a:tabLst/>
            </a:pP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Rectangle 1"/>
          <p:cNvSpPr/>
          <p:nvPr/>
        </p:nvSpPr>
        <p:spPr>
          <a:xfrm>
            <a:off x="448390" y="2276871"/>
            <a:ext cx="8169006" cy="4893647"/>
          </a:xfrm>
          <a:prstGeom prst="rect">
            <a:avLst/>
          </a:prstGeom>
        </p:spPr>
        <p:txBody>
          <a:bodyPr wrap="square">
            <a:spAutoFit/>
          </a:bodyPr>
          <a:lstStyle/>
          <a:p>
            <a:pPr algn="just"/>
            <a:endParaRPr lang="fr-FR" sz="2400" dirty="0"/>
          </a:p>
          <a:p>
            <a:pPr algn="just"/>
            <a:r>
              <a:rPr lang="fr-FR" sz="2400" dirty="0"/>
              <a:t> </a:t>
            </a:r>
            <a:r>
              <a:rPr lang="fr-FR" sz="2400" i="1" dirty="0"/>
              <a:t>Les supports utilisés : </a:t>
            </a:r>
            <a:r>
              <a:rPr lang="fr-FR" sz="2400" dirty="0"/>
              <a:t>plusieurs supports organiques ou minéraux sont utilisées </a:t>
            </a:r>
          </a:p>
          <a:p>
            <a:pPr algn="just"/>
            <a:r>
              <a:rPr lang="fr-FR" sz="2400" dirty="0"/>
              <a:t>1. Les supports organiques : comprennent les polyosides comme l’acétate de cellulose, nitrate de cellulose, </a:t>
            </a:r>
            <a:r>
              <a:rPr lang="fr-FR" sz="2400" dirty="0" err="1"/>
              <a:t>dextrane</a:t>
            </a:r>
            <a:r>
              <a:rPr lang="fr-FR" sz="2400" dirty="0"/>
              <a:t>, agarose, alginate et les polymères comme le polystyrène, le polyéthylène. </a:t>
            </a:r>
          </a:p>
          <a:p>
            <a:pPr algn="just"/>
            <a:r>
              <a:rPr lang="fr-FR" sz="2400" dirty="0"/>
              <a:t>2. Les supports inorganiques (minéraux) : ils sont généralement plus stables, résistent aux agents chimiques et aux bactéries. Les matériaux actifs peuvent êtres : les argiles, Verre poreux et silice poreuse. </a:t>
            </a:r>
          </a:p>
          <a:p>
            <a:pPr algn="just"/>
            <a:r>
              <a:rPr lang="fr-FR" sz="2400" dirty="0"/>
              <a:t>3. Autres supports : le nylon, oxyde céramique, collagène et charbon actif.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571472" y="672568"/>
            <a:ext cx="807249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sz="2400" dirty="0"/>
          </a:p>
          <a:p>
            <a:r>
              <a:rPr lang="fr-FR" sz="2400" i="1" dirty="0"/>
              <a:t>Avantages et inconvénients : </a:t>
            </a:r>
            <a:endParaRPr lang="fr-FR" sz="2400" dirty="0"/>
          </a:p>
          <a:p>
            <a:r>
              <a:rPr lang="fr-FR" sz="2400" dirty="0"/>
              <a:t> L'adsorption est facile à mettre en </a:t>
            </a:r>
            <a:r>
              <a:rPr lang="fr-FR" sz="2400" dirty="0" err="1"/>
              <a:t>oeuvre</a:t>
            </a:r>
            <a:r>
              <a:rPr lang="fr-FR" sz="2400" dirty="0"/>
              <a:t>, il suffit de mettre en contact l'enzyme et le support. </a:t>
            </a:r>
          </a:p>
          <a:p>
            <a:r>
              <a:rPr lang="fr-FR" sz="2400" dirty="0"/>
              <a:t> Possibilité de régénérer les complexes enzyme-support (si l’enzyme perd son activité en cours de son fonctionnement, il est possible de la remplacer par une préparation active) </a:t>
            </a:r>
          </a:p>
          <a:p>
            <a:r>
              <a:rPr lang="fr-FR" sz="2400" dirty="0"/>
              <a:t> Fixation rapide du support et immobilisation simple et non dénaturante. </a:t>
            </a:r>
          </a:p>
          <a:p>
            <a:r>
              <a:rPr lang="fr-FR" sz="2400" dirty="0"/>
              <a:t> La fragilité de la fixation (les enzymes peuvent facilement se </a:t>
            </a:r>
            <a:r>
              <a:rPr lang="fr-FR" sz="2400" dirty="0" err="1"/>
              <a:t>désorber</a:t>
            </a:r>
            <a:r>
              <a:rPr lang="fr-FR" sz="2400" dirty="0"/>
              <a:t> sous l’action de variation de pH, température… </a:t>
            </a:r>
          </a:p>
          <a:p>
            <a:r>
              <a:rPr lang="fr-FR" sz="2400" dirty="0"/>
              <a:t> L’orientation de l’enzyme et mauvaise accessibilité au site actif. </a:t>
            </a:r>
          </a:p>
          <a:p>
            <a:pPr marL="0" marR="0" lvl="0" indent="449263" algn="l" defTabSz="914400" rtl="0" eaLnBrk="1" fontAlgn="base" latinLnBrk="0" hangingPunct="1">
              <a:lnSpc>
                <a:spcPct val="100000"/>
              </a:lnSpc>
              <a:spcBef>
                <a:spcPct val="0"/>
              </a:spcBef>
              <a:spcAft>
                <a:spcPct val="0"/>
              </a:spcAft>
              <a:buClrTx/>
              <a:buSzTx/>
              <a:buFontTx/>
              <a:buChar char="•"/>
              <a:tabLst/>
            </a:pPr>
            <a:endParaRPr kumimoji="0" lang="fr-FR" sz="24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428596" y="991356"/>
            <a:ext cx="850112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800" b="1" i="1" dirty="0"/>
              <a:t>Immobilisation par inclusion (encapsulation) : </a:t>
            </a:r>
            <a:endParaRPr lang="fr-FR" sz="2800" dirty="0"/>
          </a:p>
          <a:p>
            <a:r>
              <a:rPr lang="fr-FR" sz="2800" dirty="0"/>
              <a:t> </a:t>
            </a:r>
            <a:r>
              <a:rPr lang="fr-FR" sz="2800" i="1" dirty="0"/>
              <a:t>Définition : </a:t>
            </a:r>
            <a:r>
              <a:rPr lang="fr-FR" sz="2800" dirty="0"/>
              <a:t>dans cette méthode, les molécules d’enzyme sont retenues dans le réseau tridimensionnel d’un polymère insoluble dans l’eau « réseau tridimensionnel d’une matrice », ou emprisonnées dans des microcapsules délimité par une membrane semi perméable dont les pores sont suffisamment larges pour permettre le passage des molécules du substrat ou des produits de la réaction.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285720" y="-387424"/>
            <a:ext cx="857256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r-FR" sz="2800" dirty="0"/>
          </a:p>
          <a:p>
            <a:pPr algn="just"/>
            <a:r>
              <a:rPr lang="fr-FR" sz="2800" i="1" dirty="0"/>
              <a:t>Les types d’inclusion : </a:t>
            </a:r>
            <a:endParaRPr lang="fr-FR" sz="2800" dirty="0"/>
          </a:p>
          <a:p>
            <a:pPr algn="just"/>
            <a:r>
              <a:rPr lang="fr-FR" sz="2800" dirty="0"/>
              <a:t>1. Inclusion dans un Gel : il s'agit de retenir l'enzyme à l'intérieur du réseau tridimensionnel d'une matrice. La maille de la matrice assure de manière purement physique la rétention de l’enzyme tout en permettant la diffusion du substrat jusqu’au site actif de l’enzyme grâce à une porosité du gel suffisante. Les matières les plus utilisées sont les gels : de polyacrylamide, d'alginates et d'amidon. </a:t>
            </a:r>
          </a:p>
          <a:p>
            <a:pPr algn="just"/>
            <a:r>
              <a:rPr lang="fr-FR" sz="2800" dirty="0"/>
              <a:t>2. Inclusion dans fibres : les fibres les plus utilisées sont ceux de </a:t>
            </a:r>
            <a:r>
              <a:rPr lang="fr-FR" sz="2800" dirty="0" err="1"/>
              <a:t>polyacétate</a:t>
            </a:r>
            <a:r>
              <a:rPr lang="fr-FR" sz="2800" dirty="0"/>
              <a:t> de cellulose. </a:t>
            </a:r>
          </a:p>
          <a:p>
            <a:pPr algn="just"/>
            <a:r>
              <a:rPr lang="fr-FR" sz="2800" dirty="0"/>
              <a:t>3. Inclusion par </a:t>
            </a:r>
            <a:r>
              <a:rPr lang="fr-FR" sz="2800" dirty="0" err="1"/>
              <a:t>microcapsulation</a:t>
            </a:r>
            <a:r>
              <a:rPr lang="fr-FR" sz="2800" dirty="0"/>
              <a:t> : cette méthode consiste à inclure l’enzyme à l’intérieur d’une membrane semi-perméable.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rot="10800000" flipV="1">
            <a:off x="500034" y="771569"/>
            <a:ext cx="778674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endParaRPr>
          </a:p>
          <a:p>
            <a:r>
              <a:rPr lang="fr-FR" sz="2800" dirty="0"/>
              <a:t>La membrane semi-perméable a plusieurs fonctions : </a:t>
            </a:r>
          </a:p>
          <a:p>
            <a:r>
              <a:rPr lang="fr-FR" sz="2800" dirty="0"/>
              <a:t> Assurent la rétention des molécules d’enzyme dans un volume déterminé en vue d’une utilisation continue (l’hydrolase). </a:t>
            </a:r>
          </a:p>
          <a:p>
            <a:r>
              <a:rPr lang="fr-FR" sz="2800" dirty="0"/>
              <a:t> Sont utilisées dans la dégradation des macromolécules (amidon, protéine). </a:t>
            </a:r>
          </a:p>
          <a:p>
            <a:r>
              <a:rPr lang="fr-FR" sz="2800" dirty="0"/>
              <a:t> Les produits obtenus après l’hydrolyse peuvent franchir les membranes, ce qui permet de les récupérer dans l’effluent.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262" y="80814"/>
            <a:ext cx="8143932" cy="5447645"/>
          </a:xfrm>
          <a:prstGeom prst="rect">
            <a:avLst/>
          </a:prstGeom>
        </p:spPr>
        <p:txBody>
          <a:bodyPr wrap="square">
            <a:spAutoFit/>
          </a:bodyPr>
          <a:lstStyle/>
          <a:p>
            <a:pPr algn="just"/>
            <a:r>
              <a:rPr lang="fr-FR" dirty="0" smtClean="0"/>
              <a:t> </a:t>
            </a:r>
            <a:endParaRPr lang="fr-FR" dirty="0"/>
          </a:p>
          <a:p>
            <a:pPr algn="just"/>
            <a:r>
              <a:rPr lang="fr-FR" sz="2400" b="1" i="1" dirty="0">
                <a:solidFill>
                  <a:srgbClr val="FF0000"/>
                </a:solidFill>
              </a:rPr>
              <a:t>Avantages et inconvénients : </a:t>
            </a:r>
            <a:endParaRPr lang="fr-FR" sz="2400" b="1" dirty="0">
              <a:solidFill>
                <a:srgbClr val="FF0000"/>
              </a:solidFill>
            </a:endParaRPr>
          </a:p>
          <a:p>
            <a:pPr algn="just"/>
            <a:r>
              <a:rPr lang="fr-FR" dirty="0"/>
              <a:t> Réaction de polymérisation et de gélification bien connues. </a:t>
            </a:r>
          </a:p>
          <a:p>
            <a:pPr algn="just"/>
            <a:r>
              <a:rPr lang="fr-FR" dirty="0"/>
              <a:t> Réaction chimiques avec l’enzyme limitée (inclusion dans des gels naturels). </a:t>
            </a:r>
          </a:p>
          <a:p>
            <a:pPr algn="just"/>
            <a:r>
              <a:rPr lang="fr-FR" dirty="0"/>
              <a:t> Application à toutes les enzymes (utilisation de mélanges). </a:t>
            </a:r>
          </a:p>
          <a:p>
            <a:pPr algn="just"/>
            <a:r>
              <a:rPr lang="fr-FR" dirty="0"/>
              <a:t> Obtention de supports de forma adaptables (films, billes, fibre…) </a:t>
            </a:r>
          </a:p>
          <a:p>
            <a:pPr algn="just"/>
            <a:r>
              <a:rPr lang="fr-FR" dirty="0"/>
              <a:t> Elle permet en une seule étape d'immobiliser la totalité de l'enzyme </a:t>
            </a:r>
          </a:p>
          <a:p>
            <a:pPr algn="just"/>
            <a:r>
              <a:rPr lang="fr-FR" dirty="0"/>
              <a:t> Elle ne présente aucun caractère de spécificité et est applicable à n'importe quelle enzyme. </a:t>
            </a:r>
          </a:p>
          <a:p>
            <a:pPr algn="just"/>
            <a:r>
              <a:rPr lang="fr-FR" dirty="0"/>
              <a:t> Elle ne met pas en jeu les groupements actifs de l'enzyme. </a:t>
            </a:r>
          </a:p>
          <a:p>
            <a:pPr algn="just"/>
            <a:r>
              <a:rPr lang="fr-FR" dirty="0"/>
              <a:t> La localisation de l'enzyme à l'intérieur du polymère pose des problèmes stériques (efficacité limitée par accès délicat du substrat vers l'enzyme et du produit en dehors du polymère). </a:t>
            </a:r>
          </a:p>
          <a:p>
            <a:pPr algn="just"/>
            <a:r>
              <a:rPr lang="fr-FR" dirty="0"/>
              <a:t> Les conditions de polymérisation (ex. : pH élevé) peuvent s'avérer dénaturantes pour l'enzyme. </a:t>
            </a:r>
          </a:p>
          <a:p>
            <a:pPr algn="just"/>
            <a:r>
              <a:rPr lang="fr-FR" dirty="0"/>
              <a:t> Certaines polymérisations font appel à des agents dénaturants ou à des radicaux. </a:t>
            </a:r>
          </a:p>
          <a:p>
            <a:pPr algn="just"/>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60648"/>
            <a:ext cx="8678768" cy="6494085"/>
          </a:xfrm>
          <a:prstGeom prst="rect">
            <a:avLst/>
          </a:prstGeom>
        </p:spPr>
        <p:txBody>
          <a:bodyPr wrap="square">
            <a:spAutoFit/>
          </a:bodyPr>
          <a:lstStyle/>
          <a:p>
            <a:r>
              <a:rPr lang="fr-FR" sz="2400" b="1" i="1" dirty="0"/>
              <a:t>II- Les protéines : </a:t>
            </a:r>
            <a:endParaRPr lang="fr-FR" sz="2400" dirty="0"/>
          </a:p>
          <a:p>
            <a:r>
              <a:rPr lang="fr-FR" sz="2400" b="1" i="1" dirty="0"/>
              <a:t>II-1- Définition : </a:t>
            </a:r>
            <a:endParaRPr lang="fr-FR" sz="2400" dirty="0"/>
          </a:p>
          <a:p>
            <a:r>
              <a:rPr lang="fr-FR" sz="2000" dirty="0"/>
              <a:t>Une protéine est un polymère linéaire combinant 20 acides aminés naturels, aux propriétés chimiques </a:t>
            </a:r>
            <a:r>
              <a:rPr lang="fr-FR" sz="2000" dirty="0" smtClean="0"/>
              <a:t>différentes. </a:t>
            </a:r>
            <a:r>
              <a:rPr lang="fr-FR" sz="2000" dirty="0"/>
              <a:t>Ces polymères complexes ont la charge d’assurer des rôles variés et vitaux dans tous les organismes : </a:t>
            </a:r>
          </a:p>
          <a:p>
            <a:r>
              <a:rPr lang="fr-FR" sz="2000" dirty="0"/>
              <a:t> Un rôle </a:t>
            </a:r>
            <a:r>
              <a:rPr lang="fr-FR" sz="2000" dirty="0">
                <a:solidFill>
                  <a:srgbClr val="FF0000"/>
                </a:solidFill>
              </a:rPr>
              <a:t>structural</a:t>
            </a:r>
            <a:r>
              <a:rPr lang="fr-FR" sz="2000" dirty="0"/>
              <a:t> (comme l’actine, le collagène, l’élastine, etc.) ; </a:t>
            </a:r>
          </a:p>
          <a:p>
            <a:r>
              <a:rPr lang="fr-FR" sz="2000" dirty="0"/>
              <a:t> Un rôle de </a:t>
            </a:r>
            <a:r>
              <a:rPr lang="fr-FR" sz="2000" dirty="0">
                <a:solidFill>
                  <a:srgbClr val="FF0000"/>
                </a:solidFill>
              </a:rPr>
              <a:t>reconnaissance moléculaire et de catalyse </a:t>
            </a:r>
            <a:r>
              <a:rPr lang="fr-FR" sz="2000" dirty="0"/>
              <a:t>(systèmes antigène-anticorps, hormones, récepteurs membranaires, enzymes, etc.). </a:t>
            </a:r>
          </a:p>
          <a:p>
            <a:r>
              <a:rPr lang="fr-FR" sz="2000" dirty="0" smtClean="0"/>
              <a:t>La </a:t>
            </a:r>
            <a:r>
              <a:rPr lang="fr-FR" sz="2000" dirty="0"/>
              <a:t>fonction de chaque protéine est portée par sa </a:t>
            </a:r>
            <a:r>
              <a:rPr lang="fr-FR" sz="2000" b="1" u="sng" dirty="0">
                <a:solidFill>
                  <a:srgbClr val="FF0000"/>
                </a:solidFill>
              </a:rPr>
              <a:t>structure tridimensionnelle</a:t>
            </a:r>
            <a:r>
              <a:rPr lang="fr-FR" sz="2000" dirty="0"/>
              <a:t> qui résulte de l’enchaînement des acides aminés et de la nature de chaque acide aminé. Schématiquement, la séquence puis la structure 3-D d’une protéine sont l’aboutissement de la réplication, la transcription et la traduction du génome</a:t>
            </a:r>
            <a:r>
              <a:rPr lang="fr-FR" sz="2400" dirty="0" smtClean="0"/>
              <a:t>.</a:t>
            </a:r>
          </a:p>
          <a:p>
            <a:pPr algn="just"/>
            <a:r>
              <a:rPr lang="fr-FR" sz="2000" b="1" i="1" dirty="0"/>
              <a:t>La différence entre un polypeptide et une protéine est que le </a:t>
            </a:r>
            <a:r>
              <a:rPr lang="fr-FR" sz="2000" b="1" i="1" dirty="0" smtClean="0"/>
              <a:t>premier </a:t>
            </a:r>
            <a:r>
              <a:rPr lang="fr-FR" sz="2000" b="1" i="1" dirty="0"/>
              <a:t>réfère uniquement à l'enchaînement d'acide aminés alors que le terme protéine s'applique à une chaîne d'acides aminés après son </a:t>
            </a:r>
            <a:r>
              <a:rPr lang="fr-FR" sz="2000" b="1" i="1" dirty="0">
                <a:solidFill>
                  <a:srgbClr val="FF0000"/>
                </a:solidFill>
              </a:rPr>
              <a:t>repliement </a:t>
            </a:r>
            <a:r>
              <a:rPr lang="fr-FR" sz="2000" b="1" i="1" dirty="0"/>
              <a:t>correct et dans certain cas sa modification. Les protéines peuvent être constituées de plusieurs chaînes polypeptidiques</a:t>
            </a:r>
            <a:r>
              <a:rPr lang="fr-FR" sz="2400" dirty="0"/>
              <a:t>. </a:t>
            </a:r>
            <a:r>
              <a:rPr lang="fr-FR" sz="2400" dirty="0" smtClean="0"/>
              <a: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285728"/>
            <a:ext cx="7500990" cy="6001643"/>
          </a:xfrm>
          <a:prstGeom prst="rect">
            <a:avLst/>
          </a:prstGeom>
        </p:spPr>
        <p:txBody>
          <a:bodyPr wrap="square">
            <a:spAutoFit/>
          </a:bodyPr>
          <a:lstStyle/>
          <a:p>
            <a:r>
              <a:rPr lang="fr-FR" sz="2400" b="1" i="1" dirty="0"/>
              <a:t>Immobilisation par liaison covalente : </a:t>
            </a:r>
            <a:endParaRPr lang="fr-FR" sz="2400" dirty="0"/>
          </a:p>
          <a:p>
            <a:r>
              <a:rPr lang="fr-FR" sz="2400" dirty="0"/>
              <a:t> </a:t>
            </a:r>
            <a:r>
              <a:rPr lang="fr-FR" sz="2400" i="1" dirty="0"/>
              <a:t>Définition : </a:t>
            </a:r>
            <a:r>
              <a:rPr lang="fr-FR" sz="2400" dirty="0"/>
              <a:t>il s'agit d'établir des liaisons covalentes entre l'enzyme et le support utilisé ou entre les molécules d’enzymes, tout en préservant l'activité catalytique de l'enzyme. </a:t>
            </a:r>
          </a:p>
          <a:p>
            <a:endParaRPr lang="fr-FR" sz="2400" dirty="0"/>
          </a:p>
          <a:p>
            <a:r>
              <a:rPr lang="fr-FR" sz="2400" dirty="0"/>
              <a:t>L’immobilisation par liaison covalente se divise en deux groupes : </a:t>
            </a:r>
          </a:p>
          <a:p>
            <a:r>
              <a:rPr lang="fr-FR" sz="2400" dirty="0"/>
              <a:t> Immobilisation par liaison covalent sur support : dans cette méthode les liaisons entre les groupements fonctionnels de l’enzyme et les groupes réactifs du support, sont des liaisons irréversibles et covalentes. Généralement, ces groupes sont insuffisamment réactifs, donc ils nécessitent une activation soit de l’enzyme, soit du support.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9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404664"/>
            <a:ext cx="8034686" cy="6124754"/>
          </a:xfrm>
          <a:prstGeom prst="rect">
            <a:avLst/>
          </a:prstGeom>
        </p:spPr>
        <p:txBody>
          <a:bodyPr wrap="square">
            <a:spAutoFit/>
          </a:bodyPr>
          <a:lstStyle/>
          <a:p>
            <a:pPr algn="just"/>
            <a:r>
              <a:rPr lang="fr-FR" sz="2800" b="1" i="1" dirty="0"/>
              <a:t>II-2- Classification des protéines : </a:t>
            </a:r>
            <a:endParaRPr lang="fr-FR" sz="2800" b="1" i="1" dirty="0" smtClean="0"/>
          </a:p>
          <a:p>
            <a:pPr algn="just"/>
            <a:endParaRPr lang="fr-FR" sz="2800" dirty="0"/>
          </a:p>
          <a:p>
            <a:pPr algn="just"/>
            <a:r>
              <a:rPr lang="fr-FR" sz="2800" b="1" dirty="0" smtClean="0"/>
              <a:t>II-2-1- </a:t>
            </a:r>
            <a:r>
              <a:rPr lang="fr-FR" sz="2800" b="1" dirty="0"/>
              <a:t>En fonction de la structure tertiaire : </a:t>
            </a:r>
            <a:endParaRPr lang="fr-FR" sz="2800" dirty="0"/>
          </a:p>
          <a:p>
            <a:pPr algn="just"/>
            <a:r>
              <a:rPr lang="fr-FR" sz="2800" dirty="0"/>
              <a:t>Dans ce type de classification de groupes se présentent : </a:t>
            </a:r>
            <a:endParaRPr lang="fr-FR" sz="2800" dirty="0" smtClean="0"/>
          </a:p>
          <a:p>
            <a:pPr algn="just"/>
            <a:endParaRPr lang="fr-FR" sz="2800" dirty="0"/>
          </a:p>
          <a:p>
            <a:pPr algn="just"/>
            <a:r>
              <a:rPr lang="fr-FR" sz="2800" dirty="0"/>
              <a:t> Protéines fibreuses : plusieurs hélices </a:t>
            </a:r>
            <a:r>
              <a:rPr lang="el-GR" sz="2800" dirty="0" smtClean="0">
                <a:latin typeface="Times New Roman"/>
                <a:cs typeface="Times New Roman"/>
              </a:rPr>
              <a:t>α</a:t>
            </a:r>
            <a:r>
              <a:rPr lang="fr-FR" sz="2800" dirty="0" smtClean="0">
                <a:latin typeface="Times New Roman"/>
                <a:cs typeface="Times New Roman"/>
              </a:rPr>
              <a:t> </a:t>
            </a:r>
            <a:r>
              <a:rPr lang="fr-FR" sz="2800" dirty="0" smtClean="0"/>
              <a:t>sont </a:t>
            </a:r>
            <a:r>
              <a:rPr lang="fr-FR" sz="2800" dirty="0"/>
              <a:t>enroulées de manière à produire une super hélice exemple : Myosine (dans le muscle) et de l' </a:t>
            </a:r>
            <a:r>
              <a:rPr lang="el-GR" sz="2800" dirty="0">
                <a:latin typeface="Times New Roman"/>
                <a:cs typeface="Times New Roman"/>
              </a:rPr>
              <a:t>α </a:t>
            </a:r>
            <a:r>
              <a:rPr lang="fr-FR" sz="2800" dirty="0" smtClean="0"/>
              <a:t>-</a:t>
            </a:r>
            <a:r>
              <a:rPr lang="fr-FR" sz="2800" dirty="0"/>
              <a:t>Kératine (cheveux, les ongles, la laine). </a:t>
            </a:r>
            <a:endParaRPr lang="fr-FR" sz="2800" dirty="0" smtClean="0"/>
          </a:p>
          <a:p>
            <a:pPr algn="just"/>
            <a:endParaRPr lang="fr-FR" sz="2800" dirty="0"/>
          </a:p>
          <a:p>
            <a:pPr algn="just"/>
            <a:r>
              <a:rPr lang="fr-FR" sz="2800" dirty="0"/>
              <a:t> Protéines globulaires : on observe des repliements prononcés tels que : Myoglobine Hémoglobine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nderi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nderi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87342</TotalTime>
  <Words>5730</Words>
  <Application>Microsoft Office PowerPoint</Application>
  <PresentationFormat>Affichage à l'écran (4:3)</PresentationFormat>
  <Paragraphs>277</Paragraphs>
  <Slides>81</Slides>
  <Notes>13</Notes>
  <HiddenSlides>0</HiddenSlides>
  <MMClips>0</MMClips>
  <ScaleCrop>false</ScaleCrop>
  <HeadingPairs>
    <vt:vector size="4" baseType="variant">
      <vt:variant>
        <vt:lpstr>Thème</vt:lpstr>
      </vt:variant>
      <vt:variant>
        <vt:i4>1</vt:i4>
      </vt:variant>
      <vt:variant>
        <vt:lpstr>Titres des diapositives</vt:lpstr>
      </vt:variant>
      <vt:variant>
        <vt:i4>81</vt:i4>
      </vt:variant>
    </vt:vector>
  </HeadingPairs>
  <TitlesOfParts>
    <vt:vector size="82" baseType="lpstr">
      <vt:lpstr>Fonderie</vt:lpstr>
      <vt:lpstr>Enzymes a utilité technologique</vt:lpstr>
      <vt:lpstr>Présentation PowerPoint</vt:lpstr>
      <vt:lpstr>N.B :  Etant donné que le carbone α est asymétrique, il existe donc 2 stéréo-isomères possibles : L-acide aminé ou D-acide aminé. Seule la L-acide aminé est présente dans les protéines naturelles </vt:lpstr>
      <vt:lpstr>2- Classification des acides aminés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II-3- Structure des protéines :  </vt:lpstr>
      <vt:lpstr>La problématique est la question à laquelle on essaye de répondre pendant la recherche.    Le problème de recherche est formulé en s’appuyant sur les lectures (travaux et ouvrages) et les observations préliminaires de terrain  Les questions de recherche sont des énoncés interrogatifs qui formulent et explicitent le  problème identifié</vt:lpstr>
      <vt:lpstr> II-3-1- Structure primaire</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kad</dc:creator>
  <cp:lastModifiedBy>pc</cp:lastModifiedBy>
  <cp:revision>294</cp:revision>
  <dcterms:created xsi:type="dcterms:W3CDTF">2010-10-27T13:34:36Z</dcterms:created>
  <dcterms:modified xsi:type="dcterms:W3CDTF">2018-03-31T18:37:37Z</dcterms:modified>
</cp:coreProperties>
</file>